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5143500" type="screen16x9"/>
  <p:notesSz cx="51435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/>
    <p:restoredTop sz="86418"/>
  </p:normalViewPr>
  <p:slideViewPr>
    <p:cSldViewPr>
      <p:cViewPr varScale="1">
        <p:scale>
          <a:sx n="75" d="100"/>
          <a:sy n="75" d="100"/>
        </p:scale>
        <p:origin x="3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913063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06DDF-6DDB-244E-9C33-7D2CC05811C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17145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14350" y="4400550"/>
            <a:ext cx="411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13063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3E051-CD1E-0640-A5E4-6D68D5F4A1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Topic 1: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aspects need to be considered: reliability of the database, interannual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varia-bility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long term trends.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Topic 3: As seen from the YA exercises for Bolzano and Alice Springs, differences in these stem primarily from personal experience and assumptions by the modeler, of which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 irradiance database selection and site adaptation (especially for mountainous terrain),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(ii) degradation/PLR assumption,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(iii) total modelling uncertainty values (as seen in the P50 and P90 ranges) and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(iv) soiling and far/near shading had the largest impact on the determined result.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3E051-CD1E-0640-A5E4-6D68D5F4A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4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83E051-CD1E-0640-A5E4-6D68D5F4A1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_Bott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50832" y="3078038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161987" marR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2400" b="1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GB"/>
              <a:t>Title Slide 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250825" y="3741627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7" marR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18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US"/>
              <a:t>Name of presenter, affiliation</a:t>
            </a:r>
            <a:endParaRPr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50825" y="4169667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7" marR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18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US"/>
              <a:t>Location &amp; date of presentation</a:t>
            </a:r>
            <a:endParaRPr/>
          </a:p>
        </p:txBody>
      </p:sp>
      <p:grpSp>
        <p:nvGrpSpPr>
          <p:cNvPr id="7" name="Group 6"/>
          <p:cNvGrpSpPr/>
          <p:nvPr userDrawn="1"/>
        </p:nvGrpSpPr>
        <p:grpSpPr bwMode="auto">
          <a:xfrm>
            <a:off x="0" y="4566602"/>
            <a:ext cx="9144000" cy="576898"/>
            <a:chOff x="0" y="4566602"/>
            <a:chExt cx="9144000" cy="576898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0" y="4566602"/>
              <a:ext cx="3509963" cy="576897"/>
            </a:xfrm>
            <a:prstGeom prst="rect">
              <a:avLst/>
            </a:prstGeom>
          </p:spPr>
        </p:pic>
        <p:sp>
          <p:nvSpPr>
            <p:cNvPr id="9" name="Rectangle 9"/>
            <p:cNvSpPr/>
            <p:nvPr userDrawn="1"/>
          </p:nvSpPr>
          <p:spPr bwMode="auto">
            <a:xfrm>
              <a:off x="3362324" y="4566602"/>
              <a:ext cx="5781675" cy="576898"/>
            </a:xfrm>
            <a:prstGeom prst="rect">
              <a:avLst/>
            </a:prstGeom>
            <a:solidFill>
              <a:srgbClr val="004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200">
                <a:latin typeface="Segoe UI"/>
                <a:cs typeface="Segoe UI"/>
              </a:endParaRPr>
            </a:p>
          </p:txBody>
        </p:sp>
      </p:grpSp>
      <p:pic>
        <p:nvPicPr>
          <p:cNvPr id="10" name="Picture 10" descr="A close up of a sign&#10;&#10;Description automatically generated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50825" y="1714288"/>
            <a:ext cx="2196767" cy="11046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&amp;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50828" y="218815"/>
            <a:ext cx="7289701" cy="4347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400" b="1">
                <a:solidFill>
                  <a:srgbClr val="F4821F"/>
                </a:solidFill>
                <a:latin typeface="Arial"/>
                <a:ea typeface="+mj-ea"/>
                <a:cs typeface="Arial"/>
              </a:defRPr>
            </a:lvl1pPr>
          </a:lstStyle>
          <a:p>
            <a:pPr lvl="0">
              <a:defRPr/>
            </a:pPr>
            <a:r>
              <a:rPr lang="en-US"/>
              <a:t>Title – one line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26446" y="889005"/>
            <a:ext cx="8440119" cy="3682492"/>
          </a:xfrm>
          <a:prstGeom prst="rect">
            <a:avLst/>
          </a:prstGeom>
        </p:spPr>
        <p:txBody>
          <a:bodyPr lIns="0"/>
          <a:lstStyle>
            <a:lvl1pPr marL="269981" indent="-134532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Font typeface="Arial"/>
              <a:buChar char="•"/>
              <a:defRPr sz="1800">
                <a:solidFill>
                  <a:srgbClr val="003C7D"/>
                </a:solidFill>
                <a:latin typeface="Arial"/>
                <a:cs typeface="Arial"/>
              </a:defRPr>
            </a:lvl1pPr>
            <a:lvl2pPr marL="404970" indent="-13499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Font typeface="Arial"/>
              <a:buChar char="•"/>
              <a:defRPr sz="1700">
                <a:solidFill>
                  <a:srgbClr val="003C7D"/>
                </a:solidFill>
                <a:latin typeface="Arial"/>
                <a:cs typeface="Arial"/>
              </a:defRPr>
            </a:lvl2pPr>
            <a:lvl3pPr marL="539314" indent="-134532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cs typeface="Arial"/>
              </a:defRPr>
            </a:lvl3pPr>
            <a:lvl4pPr marL="675034" indent="-135722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cs typeface="Arial"/>
              </a:defRPr>
            </a:lvl4pPr>
            <a:lvl5pPr marL="809940" indent="-13499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en-US"/>
              <a:t>Content slide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extBox 5"/>
          <p:cNvSpPr>
            <a:spLocks noAdjustHandles="1"/>
          </p:cNvSpPr>
          <p:nvPr userDrawn="1"/>
        </p:nvSpPr>
        <p:spPr bwMode="auto">
          <a:xfrm rot="16199999">
            <a:off x="-1089194" y="3415786"/>
            <a:ext cx="29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BE" sz="1800" b="1">
                <a:solidFill>
                  <a:srgbClr val="F4821F"/>
                </a:solidFill>
                <a:latin typeface="Arial Nova"/>
              </a:rPr>
              <a:t>PVPS</a:t>
            </a:r>
            <a:endParaRPr sz="1800" b="1">
              <a:solidFill>
                <a:srgbClr val="F4821F"/>
              </a:solidFill>
              <a:latin typeface="Arial Nova"/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 bwMode="auto">
          <a:xfrm>
            <a:off x="1" y="666544"/>
            <a:ext cx="7873999" cy="0"/>
          </a:xfrm>
          <a:prstGeom prst="line">
            <a:avLst/>
          </a:prstGeom>
          <a:ln>
            <a:solidFill>
              <a:srgbClr val="F4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1"/>
          <p:cNvSpPr>
            <a:spLocks noAdjustHandles="1"/>
          </p:cNvSpPr>
          <p:nvPr userDrawn="1"/>
        </p:nvSpPr>
        <p:spPr bwMode="auto">
          <a:xfrm>
            <a:off x="8179547" y="4696303"/>
            <a:ext cx="651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E6C6F911-DFDC-4B93-962C-66F0D8D51AD1}" type="slidenum">
              <a:rPr lang="en-US" sz="900">
                <a:latin typeface="Arial"/>
                <a:cs typeface="Arial"/>
              </a:rPr>
              <a:t>‹Nr.›</a:t>
            </a:fld>
            <a:endParaRPr lang="en-US" sz="1000">
              <a:latin typeface="Arial"/>
              <a:cs typeface="Arial"/>
            </a:endParaRPr>
          </a:p>
        </p:txBody>
      </p:sp>
      <p:pic>
        <p:nvPicPr>
          <p:cNvPr id="9" name="Picture 10" descr="A picture containing clock, fence&#10;&#10;Description automatically generated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9528" y="173760"/>
            <a:ext cx="662032" cy="61758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Graph &amp; Key Poi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50829" y="218815"/>
            <a:ext cx="7123096" cy="4347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400" b="1">
                <a:solidFill>
                  <a:srgbClr val="F4821F"/>
                </a:solidFill>
                <a:latin typeface="Arial"/>
                <a:ea typeface="+mj-ea"/>
                <a:cs typeface="Arial"/>
              </a:defRPr>
            </a:lvl1pPr>
          </a:lstStyle>
          <a:p>
            <a:pPr lvl="0">
              <a:defRPr/>
            </a:pPr>
            <a:r>
              <a:rPr lang="en-US"/>
              <a:t>Title – one line</a:t>
            </a:r>
            <a:endParaRPr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416863" y="4420927"/>
            <a:ext cx="6431743" cy="43476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None/>
              <a:defRPr lang="en-US" sz="1200" b="0">
                <a:solidFill>
                  <a:srgbClr val="003C7D"/>
                </a:solidFill>
                <a:latin typeface="Arial"/>
                <a:ea typeface="+mj-ea"/>
                <a:cs typeface="Arial"/>
              </a:defRPr>
            </a:lvl1pPr>
          </a:lstStyle>
          <a:p>
            <a:pPr lvl="0">
              <a:defRPr/>
            </a:pPr>
            <a:r>
              <a:rPr lang="en-US"/>
              <a:t>Key point</a:t>
            </a:r>
            <a:endParaRPr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50831" y="728870"/>
            <a:ext cx="8567735" cy="2843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200">
                <a:solidFill>
                  <a:srgbClr val="003C7D"/>
                </a:solidFill>
                <a:latin typeface="Arial"/>
                <a:ea typeface="Arial"/>
                <a:cs typeface="Arial"/>
              </a:defRPr>
            </a:lvl1pPr>
          </a:lstStyle>
          <a:p>
            <a:pPr lvl="0">
              <a:defRPr/>
            </a:pPr>
            <a:r>
              <a:rPr lang="en-US"/>
              <a:t>Graph title, centered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 bwMode="auto">
          <a:xfrm>
            <a:off x="844501" y="1075576"/>
            <a:ext cx="7576459" cy="30537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TextBox 5"/>
          <p:cNvSpPr>
            <a:spLocks noAdjustHandles="1"/>
          </p:cNvSpPr>
          <p:nvPr userDrawn="1"/>
        </p:nvSpPr>
        <p:spPr bwMode="auto">
          <a:xfrm rot="16199999">
            <a:off x="-1089194" y="3415786"/>
            <a:ext cx="29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BE" sz="1800" b="1">
                <a:solidFill>
                  <a:srgbClr val="F4821F"/>
                </a:solidFill>
                <a:latin typeface="Arial Nova"/>
              </a:rPr>
              <a:t>PVPS</a:t>
            </a:r>
            <a:endParaRPr sz="1800" b="1">
              <a:solidFill>
                <a:srgbClr val="F4821F"/>
              </a:solidFill>
              <a:latin typeface="Arial Nova"/>
            </a:endParaRPr>
          </a:p>
        </p:txBody>
      </p:sp>
      <p:sp>
        <p:nvSpPr>
          <p:cNvPr id="9" name="ZoneTexte 10"/>
          <p:cNvSpPr>
            <a:spLocks noAdjustHandles="1"/>
          </p:cNvSpPr>
          <p:nvPr userDrawn="1"/>
        </p:nvSpPr>
        <p:spPr bwMode="auto">
          <a:xfrm>
            <a:off x="8179547" y="4696303"/>
            <a:ext cx="651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E6C6F911-DFDC-4B93-962C-66F0D8D51AD1}" type="slidenum">
              <a:rPr lang="en-US" sz="900">
                <a:latin typeface="Arial"/>
                <a:cs typeface="Arial"/>
              </a:rPr>
              <a:t>‹Nr.›</a:t>
            </a:fld>
            <a:endParaRPr lang="en-US" sz="1350">
              <a:latin typeface="Arial"/>
              <a:cs typeface="Arial"/>
            </a:endParaRPr>
          </a:p>
        </p:txBody>
      </p:sp>
      <p:cxnSp>
        <p:nvCxnSpPr>
          <p:cNvPr id="10" name="Straight Connector 6"/>
          <p:cNvCxnSpPr>
            <a:cxnSpLocks/>
          </p:cNvCxnSpPr>
          <p:nvPr userDrawn="1"/>
        </p:nvCxnSpPr>
        <p:spPr bwMode="auto">
          <a:xfrm>
            <a:off x="1" y="666544"/>
            <a:ext cx="7873999" cy="0"/>
          </a:xfrm>
          <a:prstGeom prst="line">
            <a:avLst/>
          </a:prstGeom>
          <a:ln>
            <a:solidFill>
              <a:srgbClr val="F4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clock, fence&#10;&#10;Description automatically generated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9528" y="173760"/>
            <a:ext cx="662032" cy="617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ransition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50831" y="1700700"/>
            <a:ext cx="8316913" cy="519694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marR="0" indent="0" algn="ctr" defTabSz="68574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2400" b="1">
                <a:solidFill>
                  <a:srgbClr val="F4821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US"/>
              <a:t>Thank you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250832" y="2339080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7" marR="0" indent="-161987" algn="ctr" defTabSz="685749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18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US"/>
              <a:t>Name, Task</a:t>
            </a:r>
            <a:endParaRPr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53602" y="2646651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7" marR="0" indent="-161987" algn="l" defTabSz="685749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 lang="en-US" sz="18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marL="161987" marR="0" lvl="0" indent="-161987" algn="l" defTabSz="685749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/>
              <a:buNone/>
              <a:defRPr/>
            </a:pPr>
            <a:r>
              <a:rPr lang="en-US"/>
              <a:t>email</a:t>
            </a:r>
            <a:endParaRPr/>
          </a:p>
        </p:txBody>
      </p:sp>
      <p:sp>
        <p:nvSpPr>
          <p:cNvPr id="7" name="ZoneTexte 1"/>
          <p:cNvSpPr>
            <a:spLocks noAdjustHandles="1"/>
          </p:cNvSpPr>
          <p:nvPr userDrawn="1"/>
        </p:nvSpPr>
        <p:spPr bwMode="auto">
          <a:xfrm>
            <a:off x="112927" y="129637"/>
            <a:ext cx="19739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350" b="1">
                <a:latin typeface="Arial Nova"/>
              </a:rPr>
              <a:t>iea-pvps.org</a:t>
            </a:r>
          </a:p>
        </p:txBody>
      </p:sp>
      <p:grpSp>
        <p:nvGrpSpPr>
          <p:cNvPr id="8" name="Group 10"/>
          <p:cNvGrpSpPr/>
          <p:nvPr userDrawn="1"/>
        </p:nvGrpSpPr>
        <p:grpSpPr bwMode="auto">
          <a:xfrm>
            <a:off x="0" y="4566602"/>
            <a:ext cx="9144000" cy="576898"/>
            <a:chOff x="0" y="4566602"/>
            <a:chExt cx="9144000" cy="576898"/>
          </a:xfrm>
        </p:grpSpPr>
        <p:pic>
          <p:nvPicPr>
            <p:cNvPr id="9" name="Picture 12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0" y="4566602"/>
              <a:ext cx="3509963" cy="576897"/>
            </a:xfrm>
            <a:prstGeom prst="rect">
              <a:avLst/>
            </a:prstGeom>
          </p:spPr>
        </p:pic>
        <p:sp>
          <p:nvSpPr>
            <p:cNvPr id="10" name="Rectangle 13"/>
            <p:cNvSpPr/>
            <p:nvPr userDrawn="1"/>
          </p:nvSpPr>
          <p:spPr bwMode="auto">
            <a:xfrm>
              <a:off x="3362324" y="4566602"/>
              <a:ext cx="5781675" cy="576898"/>
            </a:xfrm>
            <a:prstGeom prst="rect">
              <a:avLst/>
            </a:prstGeom>
            <a:solidFill>
              <a:srgbClr val="004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200">
                <a:latin typeface="Segoe UI"/>
                <a:cs typeface="Segoe UI"/>
              </a:endParaRPr>
            </a:p>
          </p:txBody>
        </p:sp>
      </p:grpSp>
      <p:pic>
        <p:nvPicPr>
          <p:cNvPr id="11" name="Picture 14" descr="A close up of a sign&#10;&#10;Description automatically generated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3362324" y="3129176"/>
            <a:ext cx="2196767" cy="11046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685749">
        <a:spcBef>
          <a:spcPts val="0"/>
        </a:spcBef>
        <a:buNone/>
        <a:defRPr sz="27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7" indent="-161987" algn="l" defTabSz="685749">
        <a:spcBef>
          <a:spcPts val="1650"/>
        </a:spcBef>
        <a:buClr>
          <a:schemeClr val="bg1">
            <a:lumMod val="65000"/>
          </a:schemeClr>
        </a:buClr>
        <a:buSzPct val="100000"/>
        <a:buFont typeface="Calibri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404970" indent="-134991" algn="l" defTabSz="685749">
        <a:spcBef>
          <a:spcPts val="375"/>
        </a:spcBef>
        <a:buClr>
          <a:schemeClr val="bg1">
            <a:lumMod val="65000"/>
          </a:schemeClr>
        </a:buClr>
        <a:buSzPct val="100000"/>
        <a:buFont typeface="Segoe UI"/>
        <a:buChar char="-"/>
        <a:defRPr sz="1200">
          <a:solidFill>
            <a:schemeClr val="tx1"/>
          </a:solidFill>
          <a:latin typeface="+mn-lt"/>
          <a:ea typeface="+mn-ea"/>
          <a:cs typeface="+mn-cs"/>
        </a:defRPr>
      </a:lvl2pPr>
      <a:lvl3pPr marL="566958" indent="-134991" algn="l" defTabSz="685749">
        <a:spcBef>
          <a:spcPts val="375"/>
        </a:spcBef>
        <a:buClr>
          <a:schemeClr val="bg1">
            <a:lumMod val="75000"/>
          </a:schemeClr>
        </a:buClr>
        <a:buFont typeface="Segoe UI"/>
        <a:buChar char="-"/>
        <a:defRPr sz="105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685749">
        <a:spcBef>
          <a:spcPts val="0"/>
        </a:spcBef>
        <a:buFont typeface="Arial"/>
        <a:buChar char="∙"/>
        <a:defRPr sz="9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685749">
        <a:spcBef>
          <a:spcPts val="0"/>
        </a:spcBef>
        <a:buFont typeface="Arial"/>
        <a:buChar char="▫"/>
        <a:defRPr sz="9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571557" indent="-171438" algn="l" defTabSz="685749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5F0D586-07D7-4B44-AF27-8C1983BEB9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Uncertainties in Yield Assessments and PV LCOE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D5D139-C8B2-43E1-9234-91844081E1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6446" y="699542"/>
            <a:ext cx="6277802" cy="3842985"/>
          </a:xfrm>
        </p:spPr>
        <p:txBody>
          <a:bodyPr/>
          <a:lstStyle/>
          <a:p>
            <a:r>
              <a:rPr lang="en-US" sz="1600" dirty="0"/>
              <a:t>We moved forward from the uncertainty framework to real implementations of it and the impact that uncertainties can have on lifetime yield predictions, on the LCOE and on the cash flow.</a:t>
            </a:r>
          </a:p>
          <a:p>
            <a:r>
              <a:rPr lang="en-US" sz="1600" dirty="0"/>
              <a:t>The most important parameter influencing the energy yield assessment is the site-specific irradiation.</a:t>
            </a:r>
          </a:p>
          <a:p>
            <a:r>
              <a:rPr lang="en-US" sz="1600" dirty="0"/>
              <a:t>YA is not only about the software used, it is mainly about the user (personal experience, assumptions).</a:t>
            </a:r>
          </a:p>
          <a:p>
            <a:r>
              <a:rPr lang="en-US" sz="1600" dirty="0"/>
              <a:t>Seven highly skilled specialists did not arrive at the same result in the two benchmarking exercises</a:t>
            </a:r>
          </a:p>
          <a:p>
            <a:r>
              <a:rPr lang="en-US" sz="1600" dirty="0"/>
              <a:t>From an industry perspective, it would be beneficial if more “live” post-mortem analyses (i.e. comparison of the LTYP and measured data, every 5 years of system life) would be made and published.</a:t>
            </a:r>
          </a:p>
          <a:p>
            <a:endParaRPr lang="en-US" sz="1800" dirty="0"/>
          </a:p>
          <a:p>
            <a:pPr marL="135449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0836766-ADB0-41F1-BC5C-4BF12BAD0E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326"/>
          <a:stretch/>
        </p:blipFill>
        <p:spPr>
          <a:xfrm>
            <a:off x="6891004" y="3328700"/>
            <a:ext cx="1800000" cy="123210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49DB7A1-239B-4FFD-BBE5-1AD3458C2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464" y="781487"/>
            <a:ext cx="1800000" cy="1155000"/>
          </a:xfrm>
          <a:prstGeom prst="rect">
            <a:avLst/>
          </a:prstGeom>
        </p:spPr>
      </p:pic>
      <p:sp>
        <p:nvSpPr>
          <p:cNvPr id="12" name="Espace réservé du texte 15">
            <a:extLst>
              <a:ext uri="{FF2B5EF4-FFF2-40B4-BE49-F238E27FC236}">
                <a16:creationId xmlns:a16="http://schemas.microsoft.com/office/drawing/2014/main" id="{B659FEEE-A7CC-45D5-BB82-F14C849D6D3D}"/>
              </a:ext>
            </a:extLst>
          </p:cNvPr>
          <p:cNvSpPr txBox="1">
            <a:spLocks/>
          </p:cNvSpPr>
          <p:nvPr/>
        </p:nvSpPr>
        <p:spPr bwMode="auto">
          <a:xfrm>
            <a:off x="6876256" y="1850658"/>
            <a:ext cx="1918808" cy="289044"/>
          </a:xfrm>
          <a:prstGeom prst="rect">
            <a:avLst/>
          </a:prstGeom>
        </p:spPr>
        <p:txBody>
          <a:bodyPr lIns="0"/>
          <a:lstStyle>
            <a:lvl1pPr marL="269981" indent="-134532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8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1pPr>
            <a:lvl2pPr marL="404970" indent="-134991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7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2pPr>
            <a:lvl3pPr marL="539314" indent="-13453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3pPr>
            <a:lvl4pPr marL="675034" indent="-13572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4pPr>
            <a:lvl5pPr marL="809940" indent="-134991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5pPr>
            <a:lvl6pPr marL="1885809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7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5449" indent="0">
              <a:buNone/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Figure 16: Reduction of uncertainty </a:t>
            </a:r>
          </a:p>
        </p:txBody>
      </p:sp>
      <p:sp>
        <p:nvSpPr>
          <p:cNvPr id="13" name="Espace réservé du texte 15">
            <a:extLst>
              <a:ext uri="{FF2B5EF4-FFF2-40B4-BE49-F238E27FC236}">
                <a16:creationId xmlns:a16="http://schemas.microsoft.com/office/drawing/2014/main" id="{03093CA9-CC97-4665-97F3-70DEBF04FB2A}"/>
              </a:ext>
            </a:extLst>
          </p:cNvPr>
          <p:cNvSpPr txBox="1">
            <a:spLocks/>
          </p:cNvSpPr>
          <p:nvPr/>
        </p:nvSpPr>
        <p:spPr bwMode="auto">
          <a:xfrm>
            <a:off x="6898665" y="4527780"/>
            <a:ext cx="1918808" cy="289044"/>
          </a:xfrm>
          <a:prstGeom prst="rect">
            <a:avLst/>
          </a:prstGeom>
        </p:spPr>
        <p:txBody>
          <a:bodyPr lIns="0"/>
          <a:lstStyle>
            <a:lvl1pPr marL="269981" indent="-134532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8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1pPr>
            <a:lvl2pPr marL="404970" indent="-134991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7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2pPr>
            <a:lvl3pPr marL="539314" indent="-13453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3pPr>
            <a:lvl4pPr marL="675034" indent="-13572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4pPr>
            <a:lvl5pPr marL="809940" indent="-134991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5pPr>
            <a:lvl6pPr marL="1885809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7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5449" indent="0">
              <a:buNone/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Figure 26: Post-mortem analysis</a:t>
            </a:r>
          </a:p>
        </p:txBody>
      </p:sp>
      <p:sp>
        <p:nvSpPr>
          <p:cNvPr id="14" name="Espace réservé du texte 15">
            <a:extLst>
              <a:ext uri="{FF2B5EF4-FFF2-40B4-BE49-F238E27FC236}">
                <a16:creationId xmlns:a16="http://schemas.microsoft.com/office/drawing/2014/main" id="{63C514DB-F5F2-4CDE-8726-0BEC30CD9847}"/>
              </a:ext>
            </a:extLst>
          </p:cNvPr>
          <p:cNvSpPr txBox="1">
            <a:spLocks/>
          </p:cNvSpPr>
          <p:nvPr/>
        </p:nvSpPr>
        <p:spPr bwMode="auto">
          <a:xfrm>
            <a:off x="6901664" y="3074074"/>
            <a:ext cx="1918808" cy="289044"/>
          </a:xfrm>
          <a:prstGeom prst="rect">
            <a:avLst/>
          </a:prstGeom>
        </p:spPr>
        <p:txBody>
          <a:bodyPr lIns="0"/>
          <a:lstStyle>
            <a:lvl1pPr marL="269981" indent="-134532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8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1pPr>
            <a:lvl2pPr marL="404970" indent="-134991" algn="l" defTabSz="685749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/>
              <a:buChar char="•"/>
              <a:defRPr sz="17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2pPr>
            <a:lvl3pPr marL="539314" indent="-13453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3pPr>
            <a:lvl4pPr marL="675034" indent="-135722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4pPr>
            <a:lvl5pPr marL="809940" indent="-134991" algn="l" defTabSz="685749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/>
              <a:buChar char="•"/>
              <a:defRPr sz="1600">
                <a:solidFill>
                  <a:srgbClr val="003C7D"/>
                </a:solidFill>
                <a:latin typeface="Arial"/>
                <a:ea typeface="+mn-ea"/>
                <a:cs typeface="Arial"/>
              </a:defRPr>
            </a:lvl5pPr>
            <a:lvl6pPr marL="1885809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7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>
              <a:spcBef>
                <a:spcPts val="0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5449" indent="0">
              <a:buNone/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Figure 22: YA comparison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83EBB04-1261-47FC-A0D0-069F16961F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976" y="2141360"/>
            <a:ext cx="1800000" cy="94067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0D2C883-55D4-4B01-91B4-F605512516BF}"/>
              </a:ext>
            </a:extLst>
          </p:cNvPr>
          <p:cNvSpPr txBox="1"/>
          <p:nvPr/>
        </p:nvSpPr>
        <p:spPr>
          <a:xfrm>
            <a:off x="683568" y="4681468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Report IEA-PVPS T13-18:2020, November 2020</a:t>
            </a:r>
          </a:p>
        </p:txBody>
      </p:sp>
    </p:spTree>
    <p:extLst>
      <p:ext uri="{BB962C8B-B14F-4D97-AF65-F5344CB8AC3E}">
        <p14:creationId xmlns:p14="http://schemas.microsoft.com/office/powerpoint/2010/main" val="199436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5F0D586-07D7-4B44-AF27-8C1983BEB9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Uncertainties in Yield Assessments and PV LCOE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1E3E69-C2BD-4C7E-B2B2-4385C7715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65195"/>
              </p:ext>
            </p:extLst>
          </p:nvPr>
        </p:nvGraphicFramePr>
        <p:xfrm>
          <a:off x="755576" y="843558"/>
          <a:ext cx="8064896" cy="3699986"/>
        </p:xfrm>
        <a:graphic>
          <a:graphicData uri="http://schemas.openxmlformats.org/drawingml/2006/table">
            <a:tbl>
              <a:tblPr firstRow="1" firstCol="1" bandRow="1"/>
              <a:tblGrid>
                <a:gridCol w="3384376">
                  <a:extLst>
                    <a:ext uri="{9D8B030D-6E8A-4147-A177-3AD203B41FA5}">
                      <a16:colId xmlns:a16="http://schemas.microsoft.com/office/drawing/2014/main" val="317132016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55281742"/>
                    </a:ext>
                  </a:extLst>
                </a:gridCol>
              </a:tblGrid>
              <a:tr h="14684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Possible issue: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Best practice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958416"/>
                  </a:ext>
                </a:extLst>
              </a:tr>
              <a:tr h="6108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Estimation of correct site insolation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various sources of satellite data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Ask satellite data provider for validated data with ground measurements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Apply site adaptation 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66918"/>
                  </a:ext>
                </a:extLst>
              </a:tr>
              <a:tr h="177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Long-term trend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the trend over different time-periods (.</a:t>
                      </a:r>
                      <a:r>
                        <a:rPr lang="en-GB" sz="1000" dirty="0" err="1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e.g</a:t>
                      </a: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2011-2020, 2001-2010)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81573"/>
                  </a:ext>
                </a:extLst>
              </a:tr>
              <a:tr h="5376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Transposition of GHI to GTI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in the literature which is the best combination of decomposition and transposition models for the specific climate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for consistency in the % contribution by using various irradiance sources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5969327"/>
                  </a:ext>
                </a:extLst>
              </a:tr>
              <a:tr h="305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Parameterization of components (PV Modules, Inverters)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reliability of provided files, ask manufacturer for qualified data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332683"/>
                  </a:ext>
                </a:extLst>
              </a:tr>
              <a:tr h="177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Shading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case of far shading check the sensitivity of the yield on different hourly profiles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5030163"/>
                  </a:ext>
                </a:extLst>
              </a:tr>
              <a:tr h="177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Soiling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case of measurements, evaluate non-uniformity over the selected site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8113534"/>
                  </a:ext>
                </a:extLst>
              </a:tr>
              <a:tr h="378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Temperature effects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various sources of satellite data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269875" marR="0" indent="-2698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Ask satellite data provider for validated data with ground measurements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7462741"/>
                  </a:ext>
                </a:extLst>
              </a:tr>
              <a:tr h="3553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Performance Loss Rates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Make sure that one includes not only module degradation and that also unavailability and reversible failures are considered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6340113"/>
                  </a:ext>
                </a:extLst>
              </a:tr>
              <a:tr h="305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Calculation of uncertainty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Use semi-empirical calculation methods if long-term data is available and distribution deviates from normal (gaussian)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2923230"/>
                  </a:ext>
                </a:extLst>
              </a:tr>
              <a:tr h="2188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O&amp;M costs in business models</a:t>
                      </a:r>
                      <a:endParaRPr lang="en-US" sz="100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16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Based the assumptions on real cost data and not on a % of CAPEX</a:t>
                      </a:r>
                      <a:endParaRPr lang="en-US" sz="1000" dirty="0">
                        <a:solidFill>
                          <a:srgbClr val="61616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29969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EF722975-3145-4AF1-B8EA-CDB10D033E07}"/>
              </a:ext>
            </a:extLst>
          </p:cNvPr>
          <p:cNvSpPr txBox="1"/>
          <p:nvPr/>
        </p:nvSpPr>
        <p:spPr>
          <a:xfrm>
            <a:off x="683568" y="4681468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Report IEA-PVPS T13-18:2020,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960899803"/>
      </p:ext>
    </p:extLst>
  </p:cSld>
  <p:clrMapOvr>
    <a:masterClrMapping/>
  </p:clrMapOvr>
</p:sld>
</file>

<file path=ppt/theme/theme1.xml><?xml version="1.0" encoding="utf-8"?>
<a:theme xmlns:a="http://schemas.openxmlformats.org/drawingml/2006/main" name="GB - New branding v5 (2)">
  <a:themeElements>
    <a:clrScheme name="Custom 1">
      <a:dk1>
        <a:srgbClr val="F4821F"/>
      </a:dk1>
      <a:lt1>
        <a:sysClr val="window" lastClr="FFFFFF"/>
      </a:lt1>
      <a:dk2>
        <a:srgbClr val="10307D"/>
      </a:dk2>
      <a:lt2>
        <a:srgbClr val="FFFFFF"/>
      </a:lt2>
      <a:accent1>
        <a:srgbClr val="10307D"/>
      </a:accent1>
      <a:accent2>
        <a:srgbClr val="10307D"/>
      </a:accent2>
      <a:accent3>
        <a:srgbClr val="F4821F"/>
      </a:accent3>
      <a:accent4>
        <a:srgbClr val="F4821F"/>
      </a:accent4>
      <a:accent5>
        <a:srgbClr val="10307D"/>
      </a:accent5>
      <a:accent6>
        <a:srgbClr val="10307D"/>
      </a:accent6>
      <a:hlink>
        <a:srgbClr val="F4821F"/>
      </a:hlink>
      <a:folHlink>
        <a:srgbClr val="F4821F"/>
      </a:folHlink>
    </a:clrScheme>
    <a:fontScheme name="IEA template">
      <a:majorFont>
        <a:latin typeface="Century Gothic"/>
        <a:ea typeface="Arial"/>
        <a:cs typeface="Arial"/>
      </a:majorFont>
      <a:minorFont>
        <a:latin typeface="Segoe U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bg2">
            <a:lumMod val="95000"/>
          </a:schemeClr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DocSecurity>0</DocSecurity>
  <PresentationFormat>Bildschirmpräsentation (16:9)</PresentationFormat>
  <Paragraphs>49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Nova</vt:lpstr>
      <vt:lpstr>Calibri</vt:lpstr>
      <vt:lpstr>Segoe UI</vt:lpstr>
      <vt:lpstr>GB - New branding v5 (2)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OLC</dc:creator>
  <cp:keywords/>
  <dc:description/>
  <cp:lastModifiedBy>Farnung, Boris</cp:lastModifiedBy>
  <cp:revision>200</cp:revision>
  <dcterms:created xsi:type="dcterms:W3CDTF">2019-06-05T15:43:42Z</dcterms:created>
  <dcterms:modified xsi:type="dcterms:W3CDTF">2020-11-24T10:19:14Z</dcterms:modified>
  <cp:category/>
  <dc:identifier/>
  <cp:contentStatus/>
  <dc:language/>
  <cp:version/>
</cp:coreProperties>
</file>