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A1A3-7C00-47E6-9F50-F2D47E77FE34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12287-0A77-4EAB-92C4-C9463F7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3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828800"/>
            <a:ext cx="7759700" cy="4102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92150"/>
            <a:ext cx="7759700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319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" y="5384800"/>
            <a:ext cx="515938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0" y="58738"/>
            <a:ext cx="358140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ts val="625"/>
              </a:spcBef>
              <a:spcAft>
                <a:spcPct val="0"/>
              </a:spcAft>
              <a:buClr>
                <a:srgbClr val="FE9B0A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1000" b="1">
                <a:solidFill>
                  <a:srgbClr val="FE9B0A"/>
                </a:solidFill>
              </a:rPr>
              <a:t>IEA</a:t>
            </a:r>
            <a:r>
              <a:rPr lang="de-DE" sz="1000">
                <a:solidFill>
                  <a:srgbClr val="FE9B0A"/>
                </a:solidFill>
              </a:rPr>
              <a:t> INTERNATIONAL ENERGY AGENCY</a:t>
            </a:r>
          </a:p>
          <a:p>
            <a:pPr fontAlgn="base">
              <a:spcBef>
                <a:spcPts val="625"/>
              </a:spcBef>
              <a:spcAft>
                <a:spcPct val="0"/>
              </a:spcAft>
              <a:buClr>
                <a:srgbClr val="225F8E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1000">
                <a:solidFill>
                  <a:srgbClr val="225F8E"/>
                </a:solidFill>
              </a:rPr>
              <a:t>PHOTOVOLTAIC POWER SYSTEMS PROGRAMME</a:t>
            </a:r>
          </a:p>
        </p:txBody>
      </p:sp>
      <p:pic>
        <p:nvPicPr>
          <p:cNvPr id="1031" name="Image 7" descr="logo-1.eps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29600" y="36513"/>
            <a:ext cx="8080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>
    <p:fade/>
  </p:transition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+mj-lt"/>
          <a:ea typeface="+mj-ea"/>
          <a:cs typeface="MS Gothic" pitchFamily="49" charset="-128"/>
        </a:defRPr>
      </a:lvl1pPr>
      <a:lvl2pPr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Arial" charset="0"/>
          <a:ea typeface="MS Gothic" pitchFamily="49" charset="-128"/>
          <a:cs typeface="MS Gothic" pitchFamily="49" charset="-128"/>
        </a:defRPr>
      </a:lvl2pPr>
      <a:lvl3pPr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Arial" charset="0"/>
          <a:ea typeface="MS Gothic" pitchFamily="49" charset="-128"/>
          <a:cs typeface="MS Gothic" pitchFamily="49" charset="-128"/>
        </a:defRPr>
      </a:lvl3pPr>
      <a:lvl4pPr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Arial" charset="0"/>
          <a:ea typeface="MS Gothic" pitchFamily="49" charset="-128"/>
          <a:cs typeface="MS Gothic" pitchFamily="49" charset="-128"/>
        </a:defRPr>
      </a:lvl4pPr>
      <a:lvl5pPr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Arial" charset="0"/>
          <a:ea typeface="MS Gothic" pitchFamily="49" charset="-128"/>
          <a:cs typeface="MS Gothic" pitchFamily="49" charset="-128"/>
        </a:defRPr>
      </a:lvl5pPr>
      <a:lvl6pPr marL="457200"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Arial" charset="0"/>
          <a:ea typeface="MS Gothic" pitchFamily="49" charset="-128"/>
        </a:defRPr>
      </a:lvl6pPr>
      <a:lvl7pPr marL="914400"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Arial" charset="0"/>
          <a:ea typeface="MS Gothic" pitchFamily="49" charset="-128"/>
        </a:defRPr>
      </a:lvl7pPr>
      <a:lvl8pPr marL="1371600"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Arial" charset="0"/>
          <a:ea typeface="MS Gothic" pitchFamily="49" charset="-128"/>
        </a:defRPr>
      </a:lvl8pPr>
      <a:lvl9pPr marL="1828800" algn="l" defTabSz="449263" rtl="0" eaLnBrk="1" fontAlgn="base" hangingPunct="1">
        <a:spcBef>
          <a:spcPct val="0"/>
        </a:spcBef>
        <a:spcAft>
          <a:spcPct val="0"/>
        </a:spcAft>
        <a:buClr>
          <a:srgbClr val="FE9B0A"/>
        </a:buClr>
        <a:buSzPct val="100000"/>
        <a:buFont typeface="Arial" charset="0"/>
        <a:defRPr sz="4400">
          <a:solidFill>
            <a:srgbClr val="FE9B0A"/>
          </a:solidFill>
          <a:latin typeface="Arial" charset="0"/>
          <a:ea typeface="MS Gothic" pitchFamily="49" charset="-128"/>
        </a:defRPr>
      </a:lvl9pPr>
    </p:titleStyle>
    <p:bodyStyle>
      <a:lvl1pPr marL="463550" indent="-463550" algn="l" defTabSz="449263" rtl="0" eaLnBrk="1" fontAlgn="base" hangingPunct="1">
        <a:spcBef>
          <a:spcPts val="800"/>
        </a:spcBef>
        <a:spcAft>
          <a:spcPct val="0"/>
        </a:spcAft>
        <a:buClr>
          <a:srgbClr val="225F8E"/>
        </a:buClr>
        <a:buSzPct val="100000"/>
        <a:buFont typeface="Arial" charset="0"/>
        <a:buChar char="•"/>
        <a:defRPr sz="3200">
          <a:solidFill>
            <a:srgbClr val="225F8E"/>
          </a:solidFill>
          <a:latin typeface="+mn-lt"/>
          <a:ea typeface="+mn-ea"/>
          <a:cs typeface="MS Gothic" pitchFamily="49" charset="-128"/>
        </a:defRPr>
      </a:lvl1pPr>
      <a:lvl2pPr marL="1143000" indent="-484188" algn="l" defTabSz="449263" rtl="0" eaLnBrk="1" fontAlgn="base" hangingPunct="1">
        <a:spcBef>
          <a:spcPts val="700"/>
        </a:spcBef>
        <a:spcAft>
          <a:spcPct val="0"/>
        </a:spcAft>
        <a:buClr>
          <a:srgbClr val="225F8E"/>
        </a:buClr>
        <a:buSzPct val="100000"/>
        <a:buFont typeface="Arial" charset="0"/>
        <a:buChar char="–"/>
        <a:defRPr sz="2800">
          <a:solidFill>
            <a:srgbClr val="225F8E"/>
          </a:solidFill>
          <a:latin typeface="+mn-lt"/>
          <a:ea typeface="+mn-ea"/>
          <a:cs typeface="MS Gothic" pitchFamily="49" charset="-128"/>
        </a:defRPr>
      </a:lvl2pPr>
      <a:lvl3pPr marL="15621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225F8E"/>
        </a:buClr>
        <a:buSzPct val="100000"/>
        <a:buFont typeface="Arial" charset="0"/>
        <a:buChar char="•"/>
        <a:defRPr sz="2400">
          <a:solidFill>
            <a:srgbClr val="225F8E"/>
          </a:solidFill>
          <a:latin typeface="+mn-lt"/>
          <a:ea typeface="+mn-ea"/>
          <a:cs typeface="MS Gothic" pitchFamily="49" charset="-128"/>
        </a:defRPr>
      </a:lvl3pPr>
      <a:lvl4pPr marL="1981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225F8E"/>
        </a:buClr>
        <a:buSzPct val="100000"/>
        <a:buFont typeface="Arial" charset="0"/>
        <a:buChar char="–"/>
        <a:defRPr sz="2000">
          <a:solidFill>
            <a:srgbClr val="225F8E"/>
          </a:solidFill>
          <a:latin typeface="+mn-lt"/>
          <a:ea typeface="+mn-ea"/>
          <a:cs typeface="MS Gothic" pitchFamily="49" charset="-128"/>
        </a:defRPr>
      </a:lvl4pPr>
      <a:lvl5pPr marL="24003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225F8E"/>
        </a:buClr>
        <a:buSzPct val="100000"/>
        <a:buFont typeface="Arial" charset="0"/>
        <a:buChar char="»"/>
        <a:defRPr sz="2000">
          <a:solidFill>
            <a:srgbClr val="225F8E"/>
          </a:solidFill>
          <a:latin typeface="+mn-lt"/>
          <a:ea typeface="+mn-ea"/>
          <a:cs typeface="MS Gothic" pitchFamily="49" charset="-128"/>
        </a:defRPr>
      </a:lvl5pPr>
      <a:lvl6pPr marL="28575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225F8E"/>
        </a:buClr>
        <a:buSzPct val="100000"/>
        <a:buFont typeface="Arial" charset="0"/>
        <a:defRPr sz="2000">
          <a:solidFill>
            <a:srgbClr val="225F8E"/>
          </a:solidFill>
          <a:latin typeface="+mn-lt"/>
          <a:ea typeface="+mn-ea"/>
        </a:defRPr>
      </a:lvl6pPr>
      <a:lvl7pPr marL="33147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225F8E"/>
        </a:buClr>
        <a:buSzPct val="100000"/>
        <a:buFont typeface="Arial" charset="0"/>
        <a:defRPr sz="2000">
          <a:solidFill>
            <a:srgbClr val="225F8E"/>
          </a:solidFill>
          <a:latin typeface="+mn-lt"/>
          <a:ea typeface="+mn-ea"/>
        </a:defRPr>
      </a:lvl7pPr>
      <a:lvl8pPr marL="37719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225F8E"/>
        </a:buClr>
        <a:buSzPct val="100000"/>
        <a:buFont typeface="Arial" charset="0"/>
        <a:defRPr sz="2000">
          <a:solidFill>
            <a:srgbClr val="225F8E"/>
          </a:solidFill>
          <a:latin typeface="+mn-lt"/>
          <a:ea typeface="+mn-ea"/>
        </a:defRPr>
      </a:lvl8pPr>
      <a:lvl9pPr marL="42291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225F8E"/>
        </a:buClr>
        <a:buSzPct val="100000"/>
        <a:buFont typeface="Arial" charset="0"/>
        <a:defRPr sz="2000">
          <a:solidFill>
            <a:srgbClr val="225F8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704" y="548680"/>
            <a:ext cx="8852792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eaLnBrk="0" hangingPunct="0"/>
            <a:r>
              <a:rPr lang="en-GB" sz="2800" b="1" dirty="0">
                <a:solidFill>
                  <a:srgbClr val="FE9B0A"/>
                </a:solidFill>
                <a:latin typeface="Arial"/>
                <a:ea typeface="+mn-ea"/>
                <a:cs typeface="Arial"/>
              </a:rPr>
              <a:t>End-of-Life Management of Photovoltaic Panels: Trends in PV Module Recycling Technologies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52382" y="1435359"/>
            <a:ext cx="8196082" cy="464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600"/>
              </a:spcAft>
            </a:pPr>
            <a:r>
              <a:rPr lang="en-GB" b="1" dirty="0">
                <a:solidFill>
                  <a:srgbClr val="000000"/>
                </a:solidFill>
                <a:latin typeface="Arial"/>
                <a:cs typeface="Arial"/>
              </a:rPr>
              <a:t>Introduction 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When a product cannot be repaired or reused, recycling is the next best option.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In the case of PV modules, recycling has become an important emerging topic and various activities have been conducted and developed.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The purpose of this study is to provide an international survey of trends related to the development of PV module recycling technology.</a:t>
            </a:r>
          </a:p>
          <a:p>
            <a:endParaRPr lang="en-GB" sz="1200" dirty="0"/>
          </a:p>
          <a:p>
            <a:pPr defTabSz="914400" fontAlgn="auto">
              <a:spcBef>
                <a:spcPts val="0"/>
              </a:spcBef>
              <a:spcAft>
                <a:spcPts val="600"/>
              </a:spcAft>
            </a:pPr>
            <a:r>
              <a:rPr lang="en-GB" b="1" dirty="0">
                <a:solidFill>
                  <a:srgbClr val="000000"/>
                </a:solidFill>
                <a:latin typeface="Arial"/>
                <a:cs typeface="Arial"/>
              </a:rPr>
              <a:t>Approach</a:t>
            </a:r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Patent analysis</a:t>
            </a:r>
          </a:p>
          <a:p>
            <a:pPr marL="742950" lvl="1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Database used: online WIPS  (worldwide intellectual property service) system covering Jan. 6, 1976 – Dec. 9, 2016.</a:t>
            </a:r>
          </a:p>
          <a:p>
            <a:pPr marL="742950" lvl="1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Countries covered: </a:t>
            </a:r>
            <a:r>
              <a:rPr lang="en-GB" altLang="ko-KR" dirty="0"/>
              <a:t>EP, DE, FR, GB, US, CN, JP, KR, and the </a:t>
            </a:r>
            <a:r>
              <a:rPr lang="en-GB" altLang="ko-KR" dirty="0" err="1"/>
              <a:t>PCT</a:t>
            </a:r>
            <a:endParaRPr lang="ko-KR" altLang="ko-KR" dirty="0"/>
          </a:p>
          <a:p>
            <a:pPr marL="285750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Overview of technology R&amp;D</a:t>
            </a:r>
          </a:p>
          <a:p>
            <a:pPr marL="742950" lvl="1" indent="-285750" defTabSz="914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Survey of literature published by firms implementing R&amp;D projects.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47564" y="6304002"/>
            <a:ext cx="82449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GB" sz="1000" dirty="0"/>
              <a:t>Citation: </a:t>
            </a:r>
            <a:r>
              <a:rPr lang="en-GB" sz="1000" i="1" dirty="0"/>
              <a:t>K. </a:t>
            </a:r>
            <a:r>
              <a:rPr lang="en-GB" sz="1000" i="1" dirty="0" err="1"/>
              <a:t>Komoto</a:t>
            </a:r>
            <a:r>
              <a:rPr lang="en-GB" sz="1000" i="1" dirty="0"/>
              <a:t>, J.-S. Lee, J. Zhang, D. </a:t>
            </a:r>
            <a:r>
              <a:rPr lang="en-GB" sz="1000" i="1" dirty="0" err="1"/>
              <a:t>Ravikumar</a:t>
            </a:r>
            <a:r>
              <a:rPr lang="en-GB" sz="1000" i="1" dirty="0"/>
              <a:t>, P. Sinha, A. Wade, G. Heath, 2018, </a:t>
            </a:r>
            <a:r>
              <a:rPr lang="en-US" sz="1000" i="1" dirty="0"/>
              <a:t>End-of-Life Management of Photovoltaic Panels: Trends in PV Module Recycling Technologies</a:t>
            </a:r>
            <a:r>
              <a:rPr lang="en-GB" sz="1000" i="1" dirty="0"/>
              <a:t>, IEA PVPS Task 12, International Energy Agency Power Systems Programme, Report IEA-PVPS T12-10:2018.</a:t>
            </a:r>
            <a:endParaRPr lang="en-GB" sz="1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115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 bwMode="auto">
          <a:xfrm>
            <a:off x="611560" y="771926"/>
            <a:ext cx="4176464" cy="5832648"/>
          </a:xfrm>
          <a:prstGeom prst="roundRect">
            <a:avLst>
              <a:gd name="adj" fmla="val 5591"/>
            </a:avLst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4932040" y="771926"/>
            <a:ext cx="4104456" cy="5832648"/>
          </a:xfrm>
          <a:prstGeom prst="roundRect">
            <a:avLst>
              <a:gd name="adj" fmla="val 5591"/>
            </a:avLst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" name="직사각형 2"/>
          <p:cNvSpPr/>
          <p:nvPr/>
        </p:nvSpPr>
        <p:spPr bwMode="auto">
          <a:xfrm>
            <a:off x="755576" y="548680"/>
            <a:ext cx="165618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</a:rPr>
              <a:t>Patent Analysis</a:t>
            </a:r>
            <a:endParaRPr kumimoji="0" lang="ko-KR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5148064" y="591906"/>
            <a:ext cx="3240360" cy="36004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</a:rPr>
              <a:t>Overview of Technology R&amp;D</a:t>
            </a:r>
            <a:endParaRPr kumimoji="0" lang="ko-KR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353" y="971436"/>
            <a:ext cx="41764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Initial search → 6,465 patents  → Screening → 178 effective patents*  → analysis (based on targeted components, processing method, and recovered materials)</a:t>
            </a:r>
          </a:p>
          <a:p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*directly related to PV recycling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056" y="1925394"/>
            <a:ext cx="4150761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latin typeface="Arial" panose="020B0604020202020204" pitchFamily="34" charset="0"/>
                <a:cs typeface="Arial" panose="020B0604020202020204" pitchFamily="34" charset="0"/>
              </a:rPr>
              <a:t>Analysis results</a:t>
            </a:r>
          </a:p>
          <a:p>
            <a:r>
              <a:rPr lang="en-US" altLang="ko-KR" sz="1100" u="sng" dirty="0">
                <a:latin typeface="Arial" panose="020B0604020202020204" pitchFamily="34" charset="0"/>
                <a:cs typeface="Arial" panose="020B0604020202020204" pitchFamily="34" charset="0"/>
              </a:rPr>
              <a:t>c-Si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 – 128 effective patents</a:t>
            </a:r>
          </a:p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45% focusing on module separation</a:t>
            </a:r>
          </a:p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Mechanical method for 40%</a:t>
            </a:r>
          </a:p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Many patents for recovery of components, not for recovery of individual materials.</a:t>
            </a:r>
          </a:p>
          <a:p>
            <a:pPr>
              <a:lnSpc>
                <a:spcPct val="150000"/>
              </a:lnSpc>
            </a:pPr>
            <a:r>
              <a:rPr lang="en-US" altLang="ko-KR" sz="1100" u="sng" dirty="0">
                <a:latin typeface="Arial" panose="020B0604020202020204" pitchFamily="34" charset="0"/>
                <a:cs typeface="Arial" panose="020B0604020202020204" pitchFamily="34" charset="0"/>
              </a:rPr>
              <a:t>Thin-film compound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– 44 effective patents</a:t>
            </a:r>
          </a:p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High value recycling recovers higher fraction of the mass</a:t>
            </a:r>
          </a:p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Combination method for 64%</a:t>
            </a:r>
          </a:p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Total recycling from module separation to material recovery.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56" y="3792537"/>
            <a:ext cx="2603078" cy="143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02262"/>
            <a:ext cx="3168352" cy="166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34538" y="423212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c-Si</a:t>
            </a:r>
            <a:endParaRPr lang="ko-KR" alt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43857" y="5661248"/>
            <a:ext cx="1019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Thin-film </a:t>
            </a:r>
          </a:p>
          <a:p>
            <a:r>
              <a:rPr lang="en-US" altLang="ko-KR" sz="1400" dirty="0"/>
              <a:t>compound</a:t>
            </a:r>
            <a:endParaRPr lang="ko-KR" altLang="en-US" sz="1400" dirty="0"/>
          </a:p>
        </p:txBody>
      </p:sp>
      <p:sp>
        <p:nvSpPr>
          <p:cNvPr id="12" name="TextBox 12"/>
          <p:cNvSpPr txBox="1"/>
          <p:nvPr/>
        </p:nvSpPr>
        <p:spPr>
          <a:xfrm>
            <a:off x="4932041" y="948204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Arial" panose="020B0604020202020204" pitchFamily="34" charset="0"/>
                <a:cs typeface="Arial" panose="020B0604020202020204" pitchFamily="34" charset="0"/>
              </a:rPr>
              <a:t>Delamination is a key recycling step including:</a:t>
            </a:r>
          </a:p>
          <a:p>
            <a:r>
              <a:rPr lang="en-US" altLang="ko-KR" sz="1100" u="sng" dirty="0">
                <a:latin typeface="Arial" panose="020B0604020202020204" pitchFamily="34" charset="0"/>
                <a:cs typeface="Arial" panose="020B0604020202020204" pitchFamily="34" charset="0"/>
              </a:rPr>
              <a:t>c-Si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Separation and recovery of glass, Si cells, and other metals</a:t>
            </a:r>
          </a:p>
        </p:txBody>
      </p:sp>
      <p:sp>
        <p:nvSpPr>
          <p:cNvPr id="14" name="TextBox 12"/>
          <p:cNvSpPr txBox="1"/>
          <p:nvPr/>
        </p:nvSpPr>
        <p:spPr>
          <a:xfrm>
            <a:off x="4932040" y="1540673"/>
            <a:ext cx="41044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Thermal, mechanical and chemical approaches can be used.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4932040" y="3717032"/>
            <a:ext cx="41044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u="sng" dirty="0">
                <a:latin typeface="Arial" panose="020B0604020202020204" pitchFamily="34" charset="0"/>
                <a:cs typeface="Arial" panose="020B0604020202020204" pitchFamily="34" charset="0"/>
              </a:rPr>
              <a:t>Thin-film compound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Recovery of cover and substrate glass with the semiconductor layer</a:t>
            </a:r>
          </a:p>
        </p:txBody>
      </p:sp>
      <p:sp>
        <p:nvSpPr>
          <p:cNvPr id="17" name="TextBox 12"/>
          <p:cNvSpPr txBox="1"/>
          <p:nvPr/>
        </p:nvSpPr>
        <p:spPr>
          <a:xfrm>
            <a:off x="4941254" y="4244736"/>
            <a:ext cx="40952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Tx/>
              <a:buChar char="-"/>
            </a:pP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Thermal, mechanical and optical approaches can be used.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6306" y="1772816"/>
            <a:ext cx="2524166" cy="196649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6306" y="4558845"/>
            <a:ext cx="2524166" cy="196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94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owerpoint Slide PVPS-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365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Gothic</vt:lpstr>
      <vt:lpstr>Arial</vt:lpstr>
      <vt:lpstr>Arial Narrow</vt:lpstr>
      <vt:lpstr>Calibri</vt:lpstr>
      <vt:lpstr>Powerpoint Slide PVPS-1</vt:lpstr>
      <vt:lpstr>PowerPoint Presentation</vt:lpstr>
      <vt:lpstr>PowerPoint Presentation</vt:lpstr>
    </vt:vector>
  </TitlesOfParts>
  <Company>NREL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</dc:creator>
  <cp:lastModifiedBy>Heath, Garvin</cp:lastModifiedBy>
  <cp:revision>7</cp:revision>
  <dcterms:created xsi:type="dcterms:W3CDTF">2015-03-23T05:00:57Z</dcterms:created>
  <dcterms:modified xsi:type="dcterms:W3CDTF">2018-01-05T12:41:44Z</dcterms:modified>
</cp:coreProperties>
</file>