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9" r:id="rId1"/>
    <p:sldMasterId id="2147484063" r:id="rId2"/>
    <p:sldMasterId id="2147484075" r:id="rId3"/>
    <p:sldMasterId id="2147484087" r:id="rId4"/>
    <p:sldMasterId id="2147484099" r:id="rId5"/>
  </p:sldMasterIdLst>
  <p:notesMasterIdLst>
    <p:notesMasterId r:id="rId31"/>
  </p:notesMasterIdLst>
  <p:handoutMasterIdLst>
    <p:handoutMasterId r:id="rId32"/>
  </p:handoutMasterIdLst>
  <p:sldIdLst>
    <p:sldId id="283" r:id="rId6"/>
    <p:sldId id="280" r:id="rId7"/>
    <p:sldId id="281" r:id="rId8"/>
    <p:sldId id="282" r:id="rId9"/>
    <p:sldId id="301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79" r:id="rId24"/>
    <p:sldId id="273" r:id="rId25"/>
    <p:sldId id="274" r:id="rId26"/>
    <p:sldId id="297" r:id="rId27"/>
    <p:sldId id="298" r:id="rId28"/>
    <p:sldId id="299" r:id="rId29"/>
    <p:sldId id="300" r:id="rId30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6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-François Fauconnier" initials="JF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CF3F8"/>
    <a:srgbClr val="DAE8F2"/>
    <a:srgbClr val="EA9724"/>
    <a:srgbClr val="82BF21"/>
    <a:srgbClr val="4079BE"/>
    <a:srgbClr val="C3092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7" autoAdjust="0"/>
    <p:restoredTop sz="94636" autoAdjust="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064"/>
          </a:xfrm>
          <a:prstGeom prst="rect">
            <a:avLst/>
          </a:prstGeom>
        </p:spPr>
        <p:txBody>
          <a:bodyPr vert="horz" wrap="square" lIns="91138" tIns="45570" rIns="91138" bIns="4557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34" y="0"/>
            <a:ext cx="2944284" cy="495064"/>
          </a:xfrm>
          <a:prstGeom prst="rect">
            <a:avLst/>
          </a:prstGeom>
        </p:spPr>
        <p:txBody>
          <a:bodyPr vert="horz" wrap="square" lIns="91138" tIns="45570" rIns="91138" bIns="455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fld id="{7087DC8C-4C3D-4D87-A1AF-A20E3DCFA826}" type="datetime1">
              <a:rPr lang="fr-FR"/>
              <a:pPr>
                <a:defRPr/>
              </a:pPr>
              <a:t>14/02/2014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355"/>
            <a:ext cx="2944284" cy="495063"/>
          </a:xfrm>
          <a:prstGeom prst="rect">
            <a:avLst/>
          </a:prstGeom>
        </p:spPr>
        <p:txBody>
          <a:bodyPr vert="horz" wrap="square" lIns="91138" tIns="45570" rIns="91138" bIns="4557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34" y="9409355"/>
            <a:ext cx="2944284" cy="495063"/>
          </a:xfrm>
          <a:prstGeom prst="rect">
            <a:avLst/>
          </a:prstGeom>
        </p:spPr>
        <p:txBody>
          <a:bodyPr vert="horz" wrap="square" lIns="91138" tIns="45570" rIns="91138" bIns="455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fld id="{0E8B995B-997B-46B4-BBEC-41934CBC1C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38" tIns="45570" rIns="91138" bIns="4557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38" tIns="45570" rIns="91138" bIns="455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4588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3" y="4705470"/>
            <a:ext cx="4982634" cy="445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38" tIns="45570" rIns="91138" bIns="45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937"/>
            <a:ext cx="2944284" cy="4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38" tIns="45570" rIns="91138" bIns="4557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937"/>
            <a:ext cx="2944283" cy="4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38" tIns="45570" rIns="91138" bIns="455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fld id="{190B0144-FE3B-4538-A547-45BE640158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Geneva" pitchFamily="64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0217" y="9410937"/>
            <a:ext cx="2944283" cy="4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38" tIns="45570" rIns="91138" bIns="45570" anchor="b"/>
          <a:lstStyle/>
          <a:p>
            <a:pPr algn="r"/>
            <a:fld id="{EE61CAF2-FB51-421A-9948-538DEA57B6E1}" type="slidenum">
              <a:rPr lang="fr-FR" sz="1200"/>
              <a:pPr algn="r"/>
              <a:t>19</a:t>
            </a:fld>
            <a:endParaRPr lang="fr-FR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0217" y="9410937"/>
            <a:ext cx="2944283" cy="4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23" tIns="45563" rIns="91123" bIns="45563" anchor="b"/>
          <a:lstStyle/>
          <a:p>
            <a:pPr algn="r"/>
            <a:fld id="{D7CFE686-D284-4CD0-B030-5EE12A26C56D}" type="slidenum">
              <a:rPr lang="fr-FR" sz="1200"/>
              <a:pPr algn="r"/>
              <a:t>20</a:t>
            </a:fld>
            <a:endParaRPr lang="fr-FR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0217" y="9410937"/>
            <a:ext cx="2944283" cy="4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23" tIns="45563" rIns="91123" bIns="45563" anchor="b"/>
          <a:lstStyle/>
          <a:p>
            <a:pPr algn="r"/>
            <a:fld id="{8C81843F-B564-4322-9CB6-BB53C3A3506B}" type="slidenum">
              <a:rPr lang="fr-FR" sz="1200"/>
              <a:pPr algn="r"/>
              <a:t>21</a:t>
            </a:fld>
            <a:endParaRPr lang="fr-FR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B8AAA-DA2A-4F21-BB91-64BEFFDBE60B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756B4-C755-417A-A6F5-BD0E9328098E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B12EF-D59B-4E9C-85BB-9F7E6498738B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B8AAA-DA2A-4F21-BB91-64BEFFDBE60B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FD549-AF19-4AEB-816E-58580D2CA70E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E633F-81CF-47EE-B847-4E53684ECC9B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CF50E-2B16-4936-9B71-DB227CB7E113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B7E7A-0446-4E9A-B5A9-DDBDF81F9170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1E817-6A91-474A-9D53-FD4F52B08FEF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F72CE-F355-4F61-B068-0EE075D326B9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FD549-AF19-4AEB-816E-58580D2CA70E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2D791-F255-4B58-8D36-673FC32E67B0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756B4-C755-417A-A6F5-BD0E9328098E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B12EF-D59B-4E9C-85BB-9F7E6498738B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E633F-81CF-47EE-B847-4E53684ECC9B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CF50E-2B16-4936-9B71-DB227CB7E113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B7E7A-0446-4E9A-B5A9-DDBDF81F9170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1E817-6A91-474A-9D53-FD4F52B08FEF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F72CE-F355-4F61-B068-0EE075D326B9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2D791-F255-4B58-8D36-673FC32E67B0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6181F0-0742-448B-9EE2-FA7DE2375CE5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 descr="bas_dgo4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bandelette_coul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as_dgo4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bandelette_coul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6181F0-0742-448B-9EE2-FA7DE2375CE5}" type="slidenum">
              <a:rPr lang="fr-FR" smtClean="0"/>
              <a:pPr>
                <a:defRPr/>
              </a:pPr>
              <a:t>‹N°›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1FE1-8FFB-43CE-A46D-8ABD398D2032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 descr="bas_dgo4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bandelette_coul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as_dgo4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bandelette_coul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BD7F-1F35-4099-BBF3-3D9B548B7C7E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07FE-2152-4DE2-A382-44E8F2B3FB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AA17-E9BF-4376-AE36-2DEA396027DC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282E-B928-408F-8995-9812929869C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64690-5A0F-48D0-B8C2-CECE83718733}" type="datetimeFigureOut">
              <a:rPr lang="fr-BE" smtClean="0"/>
              <a:pPr/>
              <a:t>14/02/2014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0EF1-08FB-473A-A364-B4E2628855C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95536" y="1988840"/>
            <a:ext cx="8458200" cy="288032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13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accords de branche dans le contexte 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rgbClr val="EC130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13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13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13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Lundi 17 février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10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1828800"/>
          </a:xfrm>
          <a:prstGeom prst="rect">
            <a:avLst/>
          </a:prstGeom>
          <a:solidFill>
            <a:srgbClr val="DDDDDD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 ’énergie et le secteur industriel wallon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11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533400"/>
            <a:ext cx="7848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Consommation finale de l’industrie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4005064"/>
            <a:ext cx="80668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2012,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Consommation finale de l’industrie = 35% du total wallon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1400" b="1" kern="0" dirty="0" smtClean="0">
                <a:solidFill>
                  <a:srgbClr val="767878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Sidérurgie = 14%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1400" b="1" kern="0" dirty="0" smtClean="0">
                <a:solidFill>
                  <a:srgbClr val="767878"/>
                </a:solidFill>
                <a:latin typeface="+mj-lt"/>
                <a:ea typeface="+mj-ea"/>
                <a:cs typeface="+mj-cs"/>
              </a:rPr>
              <a:t>  Minéraux non métal. = 35%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Chimie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15%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68760"/>
            <a:ext cx="7467944" cy="24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12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8200" y="476672"/>
            <a:ext cx="799306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BE" sz="3000" b="1" dirty="0" smtClean="0">
                <a:solidFill>
                  <a:srgbClr val="767878"/>
                </a:solidFill>
              </a:rPr>
              <a:t>Indépendance énergétique ?</a:t>
            </a:r>
            <a:endParaRPr lang="fr-FR" sz="3000" b="1" dirty="0">
              <a:solidFill>
                <a:srgbClr val="767878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4509120"/>
            <a:ext cx="7993063" cy="83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BE" sz="1800" b="1" dirty="0" smtClean="0">
                <a:solidFill>
                  <a:srgbClr val="767878"/>
                </a:solidFill>
              </a:rPr>
              <a:t>A partir de 2005 : effet positif des politiques SER</a:t>
            </a:r>
          </a:p>
          <a:p>
            <a:pPr eaLnBrk="1" hangingPunct="1"/>
            <a:r>
              <a:rPr lang="fr-BE" sz="1800" b="1" dirty="0" smtClean="0">
                <a:solidFill>
                  <a:srgbClr val="767878"/>
                </a:solidFill>
              </a:rPr>
              <a:t>Depuis 2009 : effet diminution consommations totales (sidérurgie)</a:t>
            </a:r>
            <a:endParaRPr lang="fr-FR" sz="1800" b="1" dirty="0">
              <a:solidFill>
                <a:srgbClr val="767878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229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13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1828800"/>
          </a:xfrm>
          <a:prstGeom prst="rect">
            <a:avLst/>
          </a:prstGeom>
          <a:solidFill>
            <a:srgbClr val="DDDDDD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européen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 sur l’industrie </a:t>
            </a:r>
            <a:r>
              <a:rPr lang="fr-FR" sz="3200" dirty="0" smtClean="0">
                <a:solidFill>
                  <a:srgbClr val="000000"/>
                </a:solidFill>
                <a:latin typeface="+mn-lt"/>
                <a:ea typeface="+mn-ea"/>
              </a:rPr>
              <a:t>wallonne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14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Contexte international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1143000"/>
            <a:ext cx="79248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Kyoto et Copenhague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Paquet énergie-climat de la CE pour 2020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d ’économie d ’énergie (UDE) </a:t>
            </a: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rythme de 1,5% par an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d ’énergies renouvelables (SER)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de réduction des émissions de CO2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10 % de biocarburants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15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879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</a:t>
            </a:r>
            <a:r>
              <a:rPr lang="fr-BE" sz="3000" b="1" dirty="0" smtClean="0">
                <a:solidFill>
                  <a:srgbClr val="767878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piliers de la politique EE de la CE</a:t>
            </a: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1628800"/>
            <a:ext cx="7924800" cy="3705200"/>
          </a:xfrm>
          <a:prstGeom prst="rect">
            <a:avLst/>
          </a:prstGeom>
        </p:spPr>
        <p:txBody>
          <a:bodyPr/>
          <a:lstStyle/>
          <a:p>
            <a:pPr marL="73183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cadre général et le PAEE</a:t>
            </a:r>
          </a:p>
          <a:p>
            <a:pPr marL="73183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 Plans d’action nationaux en matière d’EE</a:t>
            </a:r>
          </a:p>
          <a:p>
            <a:pPr marL="73183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cadre juridique applicable aux bâtiments et aux produits</a:t>
            </a:r>
          </a:p>
          <a:p>
            <a:pPr marL="73183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instruments d’accompagnements (Financements, Convention des Maires, …)</a:t>
            </a:r>
          </a:p>
          <a:p>
            <a:pPr marL="73183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coopération internationale</a:t>
            </a:r>
          </a:p>
          <a:p>
            <a:pPr marL="73183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BE" dirty="0" smtClean="0">
                <a:solidFill>
                  <a:srgbClr val="767878"/>
                </a:solidFill>
                <a:latin typeface="+mn-lt"/>
                <a:ea typeface="+mn-ea"/>
              </a:rPr>
              <a:t>La R&amp;D</a:t>
            </a: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16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879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« outils EE » de la CE</a:t>
            </a: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1844824"/>
            <a:ext cx="7924800" cy="34891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Bâtiment : PEB,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recast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Produits :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écoconception</a:t>
            </a: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Cogénération : 2004/8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services énergétiques : 2006/32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17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879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Constats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1700808"/>
            <a:ext cx="7924800" cy="3633192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BE" sz="24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l’objectif EE ne sera pas atteint,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BE" sz="24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intentions nationales ne suffiront pas,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BE" sz="24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effort accru est nécessaire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BE" sz="2000" b="0" i="0" u="none" strike="noStrike" kern="1200" cap="none" spc="0" normalizeH="0" baseline="0" noProof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La Directive 2012/27</a:t>
            </a:r>
            <a:endParaRPr kumimoji="0" lang="fr-BE" sz="2000" b="0" i="0" u="none" strike="noStrike" kern="1200" cap="none" spc="0" normalizeH="0" baseline="0" noProof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18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879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directive 2012/27 - Les points clés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1628800"/>
            <a:ext cx="7924800" cy="37052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Déterminer un objectif EE et en rapporter les progrès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Mettre en place un mécanisme d’obligation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Mettre en œuvre une stratégie de rénovation des bâtiments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Donner aux pouvoirs publics un rôle d’exemple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Services et informations au consommateur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Mettre en place des audits de qualité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Produire la chaleur et le refroidissement de manière efficace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Améliorer l’approvisionnement énergétique</a:t>
            </a:r>
            <a:endParaRPr kumimoji="0" lang="fr-BE" sz="2000" b="0" i="0" u="none" strike="noStrike" kern="1200" cap="none" spc="0" normalizeH="0" baseline="0" noProof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a date 3"/>
          <p:cNvSpPr txBox="1">
            <a:spLocks noGrp="1"/>
          </p:cNvSpPr>
          <p:nvPr/>
        </p:nvSpPr>
        <p:spPr bwMode="auto">
          <a:xfrm>
            <a:off x="1403350" y="6477000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ct val="50000"/>
              </a:spcBef>
            </a:pPr>
            <a:fld id="{B37815F8-B3A0-48F2-A60B-B27A7EC46A1B}" type="slidenum">
              <a:rPr lang="fr-FR" sz="1100">
                <a:solidFill>
                  <a:schemeClr val="bg1"/>
                </a:solidFill>
                <a:latin typeface="Arial" charset="0"/>
              </a:rPr>
              <a:pPr>
                <a:spcBef>
                  <a:spcPct val="50000"/>
                </a:spcBef>
              </a:pPr>
              <a:t>19</a:t>
            </a:fld>
            <a:r>
              <a:rPr lang="fr-FR" sz="11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88640"/>
            <a:ext cx="7920037" cy="9001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BE" dirty="0" smtClean="0"/>
              <a:t> </a:t>
            </a:r>
            <a:r>
              <a:rPr lang="fr-BE" sz="3100" b="1" dirty="0" smtClean="0">
                <a:solidFill>
                  <a:srgbClr val="767878"/>
                </a:solidFill>
              </a:rPr>
              <a:t>Directive EE -  art 1 et 3 :  Définition de la cible</a:t>
            </a:r>
            <a:endParaRPr lang="fr-FR" sz="3100" b="1" dirty="0" smtClean="0">
              <a:solidFill>
                <a:srgbClr val="767878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052736"/>
            <a:ext cx="7920037" cy="468153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r-BE" sz="1600" dirty="0" smtClean="0"/>
              <a:t>Objectif européen : +20% d’efficacité énergétique</a:t>
            </a:r>
          </a:p>
          <a:p>
            <a:pPr>
              <a:buNone/>
            </a:pPr>
            <a:r>
              <a:rPr lang="fr-BE" dirty="0" smtClean="0"/>
              <a:t> </a:t>
            </a:r>
          </a:p>
          <a:p>
            <a:pPr>
              <a:buNone/>
            </a:pPr>
            <a:endParaRPr lang="fr-BE" sz="1400" b="0" dirty="0" smtClean="0"/>
          </a:p>
          <a:p>
            <a:pPr lvl="8" algn="r">
              <a:buFontTx/>
              <a:buNone/>
            </a:pPr>
            <a:endParaRPr lang="fr-BE" sz="1600" dirty="0" smtClean="0"/>
          </a:p>
          <a:p>
            <a:pPr lvl="8" algn="r">
              <a:buFontTx/>
              <a:buNone/>
            </a:pPr>
            <a:endParaRPr lang="fr-BE" sz="1600" dirty="0" smtClean="0"/>
          </a:p>
          <a:p>
            <a:pPr lvl="8" algn="r">
              <a:buFontTx/>
              <a:buNone/>
            </a:pPr>
            <a:endParaRPr lang="fr-BE" sz="1600" dirty="0" smtClean="0"/>
          </a:p>
          <a:p>
            <a:pPr lvl="8" algn="r">
              <a:buFontTx/>
              <a:buNone/>
            </a:pPr>
            <a:r>
              <a:rPr lang="fr-BE" sz="1600" dirty="0" smtClean="0"/>
              <a:t>En 2020, </a:t>
            </a:r>
          </a:p>
          <a:p>
            <a:pPr lvl="8" algn="r">
              <a:buFontTx/>
              <a:buNone/>
            </a:pPr>
            <a:r>
              <a:rPr lang="fr-BE" sz="1600" dirty="0" smtClean="0"/>
              <a:t>consommation max de l’EU</a:t>
            </a:r>
          </a:p>
          <a:p>
            <a:pPr lvl="8" algn="r">
              <a:buFontTx/>
              <a:buNone/>
            </a:pPr>
            <a:r>
              <a:rPr lang="fr-BE" sz="1600" b="1" dirty="0" smtClean="0"/>
              <a:t>1474 </a:t>
            </a:r>
            <a:r>
              <a:rPr lang="fr-BE" sz="1600" b="1" dirty="0" err="1" smtClean="0"/>
              <a:t>Mtep</a:t>
            </a:r>
            <a:r>
              <a:rPr lang="fr-BE" sz="1600" b="1" dirty="0" smtClean="0"/>
              <a:t> </a:t>
            </a:r>
            <a:r>
              <a:rPr lang="fr-BE" sz="1600" dirty="0" smtClean="0"/>
              <a:t>d’ énergie primaire </a:t>
            </a:r>
          </a:p>
          <a:p>
            <a:pPr lvl="8" algn="r">
              <a:buFontTx/>
              <a:buNone/>
            </a:pPr>
            <a:r>
              <a:rPr lang="fr-BE" sz="1600" dirty="0" smtClean="0"/>
              <a:t>Ou 1078 </a:t>
            </a:r>
            <a:r>
              <a:rPr lang="fr-BE" sz="1600" dirty="0" err="1" smtClean="0"/>
              <a:t>Mtep</a:t>
            </a:r>
            <a:r>
              <a:rPr lang="fr-BE" sz="1600" dirty="0" smtClean="0"/>
              <a:t> d’énergie finale</a:t>
            </a:r>
            <a:endParaRPr lang="en-GB" sz="700" b="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700" b="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700" b="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700" b="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700" b="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GB" sz="700" b="0" dirty="0" smtClean="0"/>
              <a:t>Source: </a:t>
            </a:r>
            <a:r>
              <a:rPr lang="en-GB" sz="700" b="0" dirty="0" err="1" smtClean="0"/>
              <a:t>Eurostat</a:t>
            </a:r>
            <a:r>
              <a:rPr lang="en-GB" sz="700" b="0" dirty="0" smtClean="0"/>
              <a:t>, PRIMES</a:t>
            </a:r>
          </a:p>
          <a:p>
            <a:pPr eaLnBrk="1" hangingPunct="1">
              <a:lnSpc>
                <a:spcPct val="90000"/>
              </a:lnSpc>
              <a:buNone/>
            </a:pPr>
            <a:endParaRPr lang="de-DE" sz="700" b="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1600" b="0" dirty="0" smtClean="0"/>
              <a:t>Pour ce faire,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600" b="1" dirty="0" smtClean="0"/>
              <a:t>Imposer des mesures minimales contraignantes </a:t>
            </a:r>
            <a:r>
              <a:rPr lang="fr-FR" sz="1600" dirty="0" smtClean="0"/>
              <a:t>aux Etats Membres, dont la fixation d’un objectif indicatif avec monitoring et divers rapportages</a:t>
            </a:r>
          </a:p>
          <a:p>
            <a:pPr lvl="1" eaLnBrk="1" hangingPunct="1">
              <a:lnSpc>
                <a:spcPct val="90000"/>
              </a:lnSpc>
            </a:pPr>
            <a:endParaRPr lang="fr-FR" sz="1200" dirty="0" smtClean="0"/>
          </a:p>
          <a:p>
            <a:pPr marL="0" lvl="1" eaLnBrk="1" hangingPunct="1">
              <a:lnSpc>
                <a:spcPct val="90000"/>
              </a:lnSpc>
              <a:buNone/>
            </a:pPr>
            <a:endParaRPr lang="fr-FR" sz="1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14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t="10335" b="7097"/>
          <a:stretch>
            <a:fillRect/>
          </a:stretch>
        </p:blipFill>
        <p:spPr bwMode="auto">
          <a:xfrm>
            <a:off x="539552" y="1700808"/>
            <a:ext cx="462009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FD549-AF19-4AEB-816E-58580D2CA70E}" type="slidenum">
              <a:rPr lang="fr-FR" smtClean="0"/>
              <a:pPr>
                <a:defRPr/>
              </a:pPr>
              <a:t>2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de l’exposé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1371600"/>
            <a:ext cx="7924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Pourquoi faire de l’URE et des SER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lang="fr-FR" dirty="0" smtClean="0">
                <a:solidFill>
                  <a:srgbClr val="767878"/>
                </a:solidFill>
                <a:latin typeface="+mn-lt"/>
                <a:ea typeface="+mn-ea"/>
              </a:rPr>
              <a:t>L’énergie et le secteur industriel wallon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Wingdings" pitchFamily="2" charset="2"/>
              <a:buChar char="n"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contexte européen et impact sur </a:t>
            </a:r>
            <a:r>
              <a:rPr lang="fr-FR" dirty="0" smtClean="0">
                <a:solidFill>
                  <a:srgbClr val="767878"/>
                </a:solidFill>
                <a:latin typeface="+mn-lt"/>
                <a:ea typeface="+mn-ea"/>
              </a:rPr>
              <a:t>l’industrie wallonne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actions du SPW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3"/>
          <p:cNvSpPr txBox="1">
            <a:spLocks noGrp="1"/>
          </p:cNvSpPr>
          <p:nvPr/>
        </p:nvSpPr>
        <p:spPr bwMode="auto">
          <a:xfrm>
            <a:off x="1403350" y="6477000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ct val="50000"/>
              </a:spcBef>
            </a:pPr>
            <a:fld id="{08CB936D-C2C4-407A-8C0F-E304453721CA}" type="slidenum">
              <a:rPr lang="fr-FR" sz="1100">
                <a:solidFill>
                  <a:schemeClr val="bg1"/>
                </a:solidFill>
                <a:latin typeface="Arial" charset="0"/>
              </a:rPr>
              <a:pPr>
                <a:spcBef>
                  <a:spcPct val="50000"/>
                </a:spcBef>
              </a:pPr>
              <a:t>20</a:t>
            </a:fld>
            <a:r>
              <a:rPr lang="fr-FR" sz="11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7920037" cy="900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BE" dirty="0" smtClean="0"/>
              <a:t> </a:t>
            </a:r>
            <a:r>
              <a:rPr lang="fr-BE" sz="3100" b="1" dirty="0" smtClean="0">
                <a:solidFill>
                  <a:srgbClr val="767878"/>
                </a:solidFill>
              </a:rPr>
              <a:t>Directive EE - art 7 :  Mécanismes d’obligations EE</a:t>
            </a:r>
            <a:endParaRPr lang="fr-FR" sz="3100" b="1" dirty="0" smtClean="0">
              <a:solidFill>
                <a:srgbClr val="767878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196752"/>
            <a:ext cx="7920037" cy="468153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fr-BE" sz="1900" dirty="0" smtClean="0"/>
              <a:t>La méthode de calcul (annexe V)</a:t>
            </a:r>
          </a:p>
          <a:p>
            <a:pPr>
              <a:buFontTx/>
              <a:buNone/>
            </a:pPr>
            <a:endParaRPr lang="fr-BE" sz="1900" b="0" dirty="0" smtClean="0"/>
          </a:p>
          <a:p>
            <a:pPr>
              <a:buFontTx/>
              <a:buNone/>
            </a:pPr>
            <a:r>
              <a:rPr lang="fr-BE" sz="1900" b="0" dirty="0" smtClean="0"/>
              <a:t>Objectif = atteindre au 31 décembre 2020 un </a:t>
            </a:r>
            <a:r>
              <a:rPr lang="fr-BE" sz="1900" u="sng" dirty="0" smtClean="0">
                <a:solidFill>
                  <a:srgbClr val="FF0000"/>
                </a:solidFill>
              </a:rPr>
              <a:t>objectif cumulé de nouvelles EE </a:t>
            </a:r>
            <a:r>
              <a:rPr lang="fr-BE" sz="1900" b="0" dirty="0" smtClean="0"/>
              <a:t>(la répartition sur la trajectoire est libre)</a:t>
            </a:r>
          </a:p>
          <a:p>
            <a:pPr>
              <a:buFontTx/>
              <a:buNone/>
            </a:pPr>
            <a:endParaRPr lang="fr-BE" sz="500" b="0" u="sng" dirty="0" smtClean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fr-BE" sz="1600" dirty="0" smtClean="0"/>
              <a:t>2014 : 1.5 %</a:t>
            </a:r>
          </a:p>
          <a:p>
            <a:pPr lvl="1">
              <a:buFontTx/>
              <a:buNone/>
            </a:pPr>
            <a:r>
              <a:rPr lang="fr-BE" sz="1600" dirty="0" smtClean="0"/>
              <a:t>2015 : 3 %</a:t>
            </a:r>
          </a:p>
          <a:p>
            <a:pPr lvl="1">
              <a:buFontTx/>
              <a:buNone/>
            </a:pPr>
            <a:r>
              <a:rPr lang="fr-BE" sz="1600" dirty="0" smtClean="0"/>
              <a:t>2016 : 4.5 %</a:t>
            </a:r>
          </a:p>
          <a:p>
            <a:pPr lvl="1">
              <a:buFontTx/>
              <a:buNone/>
            </a:pPr>
            <a:r>
              <a:rPr lang="fr-BE" sz="1600" dirty="0" smtClean="0"/>
              <a:t>2017 : 6.0 %</a:t>
            </a:r>
          </a:p>
          <a:p>
            <a:pPr lvl="1">
              <a:buFontTx/>
              <a:buNone/>
            </a:pPr>
            <a:r>
              <a:rPr lang="fr-BE" sz="1600" dirty="0" smtClean="0"/>
              <a:t>2018 : 7.5 %</a:t>
            </a:r>
          </a:p>
          <a:p>
            <a:pPr lvl="1">
              <a:buFontTx/>
              <a:buNone/>
            </a:pPr>
            <a:r>
              <a:rPr lang="fr-BE" sz="1600" dirty="0" smtClean="0"/>
              <a:t>2019 : 9.0 %</a:t>
            </a:r>
          </a:p>
          <a:p>
            <a:pPr lvl="1">
              <a:buFontTx/>
              <a:buNone/>
            </a:pPr>
            <a:r>
              <a:rPr lang="fr-BE" sz="1600" dirty="0" smtClean="0"/>
              <a:t>2020 : 10.5 %</a:t>
            </a:r>
          </a:p>
          <a:p>
            <a:pPr lvl="1">
              <a:buFontTx/>
              <a:buNone/>
            </a:pPr>
            <a:r>
              <a:rPr lang="fr-BE" sz="1600" b="1" dirty="0" smtClean="0"/>
              <a:t>Total : 42.0 %</a:t>
            </a:r>
          </a:p>
          <a:p>
            <a:pPr>
              <a:buFontTx/>
              <a:buNone/>
            </a:pPr>
            <a:endParaRPr lang="fr-BE" sz="1600" dirty="0" smtClean="0"/>
          </a:p>
          <a:p>
            <a:pPr>
              <a:buFontTx/>
              <a:buNone/>
            </a:pPr>
            <a:r>
              <a:rPr lang="fr-BE" sz="1600" dirty="0" smtClean="0"/>
              <a:t>Durée de vie</a:t>
            </a:r>
          </a:p>
          <a:p>
            <a:pPr>
              <a:buFontTx/>
              <a:buNone/>
            </a:pPr>
            <a:r>
              <a:rPr lang="fr-BE" sz="1600" dirty="0" smtClean="0"/>
              <a:t>EE « démontrables » + vérification</a:t>
            </a:r>
          </a:p>
          <a:p>
            <a:pPr>
              <a:buFontTx/>
              <a:buNone/>
            </a:pPr>
            <a:r>
              <a:rPr lang="fr-BE" sz="1600" dirty="0" smtClean="0"/>
              <a:t>Additionnalité (pas double comptage)</a:t>
            </a:r>
          </a:p>
          <a:p>
            <a:pPr>
              <a:buFontTx/>
              <a:buNone/>
            </a:pPr>
            <a:endParaRPr lang="fr-BE" sz="1600" dirty="0" smtClean="0"/>
          </a:p>
          <a:p>
            <a:pPr>
              <a:buFontTx/>
              <a:buNone/>
            </a:pPr>
            <a:endParaRPr lang="fr-BE" sz="1400" b="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4572000" y="2492896"/>
            <a:ext cx="3640137" cy="2808288"/>
            <a:chOff x="4355976" y="2060848"/>
            <a:chExt cx="4142978" cy="3232578"/>
          </a:xfrm>
        </p:grpSpPr>
        <p:pic>
          <p:nvPicPr>
            <p:cNvPr id="1946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5976" y="2060848"/>
              <a:ext cx="4142978" cy="3232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Ellipse 5"/>
            <p:cNvSpPr>
              <a:spLocks noChangeArrowheads="1"/>
            </p:cNvSpPr>
            <p:nvPr/>
          </p:nvSpPr>
          <p:spPr bwMode="auto">
            <a:xfrm>
              <a:off x="4932040" y="4437112"/>
              <a:ext cx="504056" cy="504056"/>
            </a:xfrm>
            <a:prstGeom prst="ellipse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9465" name="Ellipse 6"/>
            <p:cNvSpPr>
              <a:spLocks noChangeArrowheads="1"/>
            </p:cNvSpPr>
            <p:nvPr/>
          </p:nvSpPr>
          <p:spPr bwMode="auto">
            <a:xfrm>
              <a:off x="7884368" y="2204864"/>
              <a:ext cx="504056" cy="2736304"/>
            </a:xfrm>
            <a:prstGeom prst="ellipse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de-DE"/>
            </a:p>
          </p:txBody>
        </p:sp>
        <p:cxnSp>
          <p:nvCxnSpPr>
            <p:cNvPr id="19466" name="Connecteur droit 8"/>
            <p:cNvCxnSpPr>
              <a:cxnSpLocks noChangeShapeType="1"/>
            </p:cNvCxnSpPr>
            <p:nvPr/>
          </p:nvCxnSpPr>
          <p:spPr bwMode="auto">
            <a:xfrm flipV="1">
              <a:off x="4788024" y="2060848"/>
              <a:ext cx="3600400" cy="2808312"/>
            </a:xfrm>
            <a:prstGeom prst="line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/>
            </a:ln>
          </p:spPr>
        </p:cxnSp>
      </p:grpSp>
      <p:cxnSp>
        <p:nvCxnSpPr>
          <p:cNvPr id="19462" name="Connecteur droit 11"/>
          <p:cNvCxnSpPr>
            <a:cxnSpLocks noChangeShapeType="1"/>
          </p:cNvCxnSpPr>
          <p:nvPr/>
        </p:nvCxnSpPr>
        <p:spPr bwMode="auto">
          <a:xfrm>
            <a:off x="1187624" y="4221088"/>
            <a:ext cx="208915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 txBox="1">
            <a:spLocks noGrp="1"/>
          </p:cNvSpPr>
          <p:nvPr/>
        </p:nvSpPr>
        <p:spPr bwMode="auto">
          <a:xfrm>
            <a:off x="1403350" y="6477000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ct val="50000"/>
              </a:spcBef>
            </a:pPr>
            <a:fld id="{4C23D3D9-A00C-4FA9-BC56-C47027CC2230}" type="slidenum">
              <a:rPr lang="fr-FR" sz="1100">
                <a:solidFill>
                  <a:schemeClr val="bg1"/>
                </a:solidFill>
                <a:latin typeface="Arial" charset="0"/>
              </a:rPr>
              <a:pPr>
                <a:spcBef>
                  <a:spcPct val="50000"/>
                </a:spcBef>
              </a:pPr>
              <a:t>21</a:t>
            </a:fld>
            <a:r>
              <a:rPr lang="fr-FR" sz="11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2656"/>
            <a:ext cx="7920037" cy="900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BE" dirty="0" smtClean="0"/>
              <a:t> </a:t>
            </a:r>
            <a:r>
              <a:rPr lang="fr-BE" sz="3100" b="1" dirty="0" smtClean="0">
                <a:solidFill>
                  <a:srgbClr val="767878"/>
                </a:solidFill>
              </a:rPr>
              <a:t>Directive EE - art 7 :  Mécanismes d’obligations EE</a:t>
            </a:r>
            <a:endParaRPr lang="fr-FR" sz="3100" b="1" dirty="0" smtClean="0">
              <a:solidFill>
                <a:srgbClr val="767878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268760"/>
            <a:ext cx="7920037" cy="57606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BE" sz="2400" dirty="0" smtClean="0"/>
              <a:t>La contribution attendue des accords de branche</a:t>
            </a:r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2400" b="0" dirty="0" smtClean="0"/>
          </a:p>
          <a:p>
            <a:pPr>
              <a:buFontTx/>
              <a:buNone/>
            </a:pPr>
            <a:endParaRPr lang="fr-BE" sz="1050" b="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400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403648" y="2204864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703512"/>
              </a:tblGrid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Consommation finale moyenne sur 3 ans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132 </a:t>
                      </a:r>
                      <a:r>
                        <a:rPr lang="fr-BE" sz="1800" dirty="0" err="1" smtClean="0"/>
                        <a:t>TWh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Exclusion de l’autoproduction et du transport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81 </a:t>
                      </a:r>
                      <a:r>
                        <a:rPr lang="fr-BE" sz="1800" dirty="0" err="1" smtClean="0"/>
                        <a:t>TWh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Recours aux 25% de flexibilité et choix d’une trajectoire linéaire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917 </a:t>
                      </a:r>
                      <a:r>
                        <a:rPr lang="fr-BE" sz="1800" dirty="0" err="1" smtClean="0"/>
                        <a:t>GWh</a:t>
                      </a:r>
                      <a:r>
                        <a:rPr lang="fr-BE" sz="1800" dirty="0" smtClean="0"/>
                        <a:t>/an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Accords de branche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350 </a:t>
                      </a:r>
                      <a:r>
                        <a:rPr lang="fr-BE" sz="1800" dirty="0" err="1" smtClean="0"/>
                        <a:t>GWh</a:t>
                      </a:r>
                      <a:r>
                        <a:rPr lang="fr-BE" sz="1800" dirty="0" smtClean="0"/>
                        <a:t>/an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22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879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objectifs européens à l’horizon 2030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331640" y="234888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Parlement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EE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Pas</a:t>
                      </a:r>
                      <a:r>
                        <a:rPr lang="fr-BE" baseline="0" dirty="0" smtClean="0"/>
                        <a:t> chiffré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40%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SER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27%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30%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CO2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40%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40%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588224" y="443711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L’Echo du 6 février 2014</a:t>
            </a:r>
            <a:endParaRPr lang="fr-BE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1331640" y="141277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Propositions actuelles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23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1828800"/>
          </a:xfrm>
          <a:prstGeom prst="rect">
            <a:avLst/>
          </a:prstGeom>
          <a:solidFill>
            <a:srgbClr val="DDDDDD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actions du SPW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24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actions de la Wallonie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1268760"/>
            <a:ext cx="7924800" cy="4065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Entreprises intensives en énergie : les accords de branche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lang="fr-FR" dirty="0" smtClean="0">
                <a:solidFill>
                  <a:srgbClr val="767878"/>
                </a:solidFill>
                <a:latin typeface="+mn-lt"/>
                <a:ea typeface="+mn-ea"/>
              </a:rPr>
              <a:t>Soutien à la recherche en énergie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Facilitateurs 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Facilitateurs SER et cogénération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formations et conférences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subsides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(amure, déduction fiscale, aides à l’investissement, primes énergie, CV)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 portail web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Publications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(Cahiers sectoriels, Réactif, Energie +, …)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Char char="n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25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762000"/>
          </a:xfrm>
          <a:prstGeom prst="rect">
            <a:avLst/>
          </a:prstGeom>
          <a:solidFill>
            <a:srgbClr val="99CC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 vous remercie de votre attention</a:t>
            </a:r>
            <a:endParaRPr kumimoji="0" lang="fr-FR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1981200"/>
            <a:ext cx="7772400" cy="304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Dominique SIMON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sng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Dominique.Simon@spw.wallonie.be</a:t>
            </a: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sng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http://Energie.wallonie.be</a:t>
            </a:r>
            <a:endParaRPr kumimoji="0" lang="fr-FR" sz="3200" b="0" i="0" u="sng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1E817-6A91-474A-9D53-FD4F52B08FEF}" type="slidenum">
              <a:rPr lang="fr-FR" smtClean="0"/>
              <a:pPr>
                <a:defRPr/>
              </a:pPr>
              <a:t>3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685800" y="1981200"/>
            <a:ext cx="7772400" cy="1591816"/>
          </a:xfrm>
          <a:prstGeom prst="rect">
            <a:avLst/>
          </a:prstGeom>
          <a:solidFill>
            <a:srgbClr val="DDDDDD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Pourquoi faire de l’URE et des SER ?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FD549-AF19-4AEB-816E-58580D2CA70E}" type="slidenum">
              <a:rPr lang="fr-FR" smtClean="0"/>
              <a:pPr>
                <a:defRPr/>
              </a:pPr>
              <a:t>4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73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olidFill>
                  <a:srgbClr val="767878"/>
                </a:solidFill>
                <a:latin typeface="+mj-lt"/>
                <a:ea typeface="+mj-ea"/>
                <a:cs typeface="+mj-cs"/>
              </a:rPr>
              <a:t>Evolution de la consommation mondiale</a:t>
            </a:r>
            <a:br>
              <a:rPr lang="fr-FR" b="1" dirty="0" smtClean="0">
                <a:solidFill>
                  <a:srgbClr val="767878"/>
                </a:solidFill>
                <a:latin typeface="+mj-lt"/>
                <a:ea typeface="+mj-ea"/>
                <a:cs typeface="+mj-cs"/>
              </a:rPr>
            </a:br>
            <a:r>
              <a:rPr lang="fr-FR" b="1" dirty="0" smtClean="0">
                <a:solidFill>
                  <a:srgbClr val="767878"/>
                </a:solidFill>
                <a:latin typeface="+mj-lt"/>
                <a:ea typeface="+mj-ea"/>
                <a:cs typeface="+mj-cs"/>
              </a:rPr>
              <a:t>d ’énergie</a:t>
            </a:r>
          </a:p>
        </p:txBody>
      </p:sp>
      <p:pic>
        <p:nvPicPr>
          <p:cNvPr id="6" name="Picture 5" descr="http://www.iiasa.ac.at/GenticsImageStore/800/auto/prop/web/home/resources/publications/IIASAMagazineOptions/Sus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848872" cy="3990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5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52736"/>
            <a:ext cx="7814295" cy="444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27584" y="332656"/>
            <a:ext cx="3927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767878"/>
                </a:solidFill>
                <a:latin typeface="+mj-lt"/>
                <a:ea typeface="+mj-ea"/>
                <a:cs typeface="+mj-cs"/>
              </a:rPr>
              <a:t>Qui consomme(ra) l’énergie ?</a:t>
            </a:r>
          </a:p>
        </p:txBody>
      </p:sp>
      <p:sp>
        <p:nvSpPr>
          <p:cNvPr id="5" name="Titre 9"/>
          <p:cNvSpPr txBox="1">
            <a:spLocks/>
          </p:cNvSpPr>
          <p:nvPr/>
        </p:nvSpPr>
        <p:spPr bwMode="auto">
          <a:xfrm>
            <a:off x="7308304" y="5589240"/>
            <a:ext cx="14356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IEA </a:t>
            </a:r>
            <a:r>
              <a:rPr kumimoji="0" lang="fr-B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</a:t>
            </a:r>
            <a:r>
              <a:rPr kumimoji="0" lang="fr-BE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r>
              <a:rPr kumimoji="0" lang="fr-BE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2013</a:t>
            </a:r>
            <a:endParaRPr kumimoji="0" lang="fr-BE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 rot="-5400000">
            <a:off x="-221332" y="2173660"/>
            <a:ext cx="1725960" cy="2041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</a:t>
            </a:r>
            <a:r>
              <a:rPr kumimoji="0" lang="fr-F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Limits</a:t>
            </a: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6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548680"/>
            <a:ext cx="77724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 croissance exponentielle, des conséquences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899592" y="1556792"/>
          <a:ext cx="2160239" cy="2160239"/>
        </p:xfrm>
        <a:graphic>
          <a:graphicData uri="http://schemas.openxmlformats.org/presentationml/2006/ole">
            <p:oleObj spid="_x0000_s69634" name="Image Photo Editor" r:id="rId3" imgW="11466667" imgH="11466667" progId="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3717032"/>
            <a:ext cx="77788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Raréfaction des ressources connues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Exploitation de ressources à faible PCI et/ou difficile d’accès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Augmentation de l’effet de serre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1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Augmentation des prix des énergies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ttp://upload.wikimedia.org/wikipedia/commons/2/28/World_energy_consumption_outl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12776"/>
            <a:ext cx="5256584" cy="22322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99592" y="2636912"/>
            <a:ext cx="2160240" cy="1080120"/>
          </a:xfrm>
          <a:prstGeom prst="rect">
            <a:avLst/>
          </a:prstGeom>
          <a:noFill/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7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Titre 9"/>
          <p:cNvSpPr txBox="1">
            <a:spLocks/>
          </p:cNvSpPr>
          <p:nvPr/>
        </p:nvSpPr>
        <p:spPr>
          <a:xfrm>
            <a:off x="685800" y="609600"/>
            <a:ext cx="7772400" cy="73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000" b="1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marché globalisé ?</a:t>
            </a:r>
            <a:endParaRPr kumimoji="0" lang="fr-BE" sz="3000" b="1" i="0" u="none" strike="noStrike" kern="1200" cap="none" spc="0" normalizeH="0" baseline="0" noProof="0" dirty="0" smtClean="0">
              <a:ln>
                <a:noFill/>
              </a:ln>
              <a:solidFill>
                <a:srgbClr val="7678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5472608" cy="384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9"/>
          <p:cNvSpPr txBox="1">
            <a:spLocks/>
          </p:cNvSpPr>
          <p:nvPr/>
        </p:nvSpPr>
        <p:spPr bwMode="auto">
          <a:xfrm>
            <a:off x="6588224" y="1772816"/>
            <a:ext cx="20882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L’Europe</a:t>
            </a:r>
            <a:r>
              <a:rPr kumimoji="0" lang="fr-BE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restera importatrice de ses énergies !</a:t>
            </a:r>
            <a:endParaRPr kumimoji="0" lang="fr-BE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9"/>
          <p:cNvSpPr txBox="1">
            <a:spLocks/>
          </p:cNvSpPr>
          <p:nvPr/>
        </p:nvSpPr>
        <p:spPr bwMode="auto">
          <a:xfrm>
            <a:off x="4644008" y="1196752"/>
            <a:ext cx="14356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IEA </a:t>
            </a:r>
            <a:r>
              <a:rPr kumimoji="0" lang="fr-B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</a:t>
            </a:r>
            <a:r>
              <a:rPr kumimoji="0" lang="fr-BE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r>
              <a:rPr kumimoji="0" lang="fr-BE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2013</a:t>
            </a:r>
            <a:endParaRPr kumimoji="0" lang="fr-BE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8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548680"/>
            <a:ext cx="77724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has the energy to compete ?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5968185" cy="391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48264" y="1268760"/>
            <a:ext cx="17281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Compétitivité de nos entreprises ?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7F007-A924-45F2-B41B-C6FBC8F42712}" type="slidenum">
              <a:rPr lang="fr-FR" smtClean="0"/>
              <a:pPr>
                <a:defRPr/>
              </a:pPr>
              <a:t>9</a:t>
            </a:fld>
            <a:r>
              <a:rPr lang="fr-FR" smtClean="0"/>
              <a:t> </a:t>
            </a:r>
            <a:endParaRPr lang="fr-F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548680"/>
            <a:ext cx="77724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smtClean="0">
                <a:ln>
                  <a:noFill/>
                </a:ln>
                <a:solidFill>
                  <a:srgbClr val="7678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Nos solutions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584" y="1124744"/>
            <a:ext cx="77068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Consommer moins = Efficacité Energétique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Consommer autrement = Sources d’Energie Renouvelables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0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Modifier les modèles de sociétés et nos rapports à l’énergie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SP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SP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718</Words>
  <Application>Microsoft Office PowerPoint</Application>
  <PresentationFormat>Affichage à l'écran (4:3)</PresentationFormat>
  <Paragraphs>207</Paragraphs>
  <Slides>25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Thème SPW</vt:lpstr>
      <vt:lpstr>1_Thème SPW</vt:lpstr>
      <vt:lpstr>Conception personnalisée</vt:lpstr>
      <vt:lpstr>1_Conception personnalisée</vt:lpstr>
      <vt:lpstr>2_Conception personnalisée</vt:lpstr>
      <vt:lpstr>Image Photo Editor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 Directive EE -  art 1 et 3 :  Définition de la cible</vt:lpstr>
      <vt:lpstr> Directive EE - art 7 :  Mécanismes d’obligations EE</vt:lpstr>
      <vt:lpstr> Directive EE - art 7 :  Mécanismes d’obligations EE</vt:lpstr>
      <vt:lpstr>Diapositive 22</vt:lpstr>
      <vt:lpstr>Diapositive 23</vt:lpstr>
      <vt:lpstr>Diapositive 24</vt:lpstr>
      <vt:lpstr>Diapositive 25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134818</cp:lastModifiedBy>
  <cp:revision>302</cp:revision>
  <cp:lastPrinted>1904-01-01T00:00:00Z</cp:lastPrinted>
  <dcterms:created xsi:type="dcterms:W3CDTF">1904-01-01T00:00:00Z</dcterms:created>
  <dcterms:modified xsi:type="dcterms:W3CDTF">2014-02-14T15:27:22Z</dcterms:modified>
</cp:coreProperties>
</file>