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
  </p:notesMasterIdLst>
  <p:sldIdLst>
    <p:sldId id="258" r:id="rId2"/>
    <p:sldId id="259" r:id="rId3"/>
    <p:sldId id="260" r:id="rId4"/>
    <p:sldId id="261" r:id="rId5"/>
    <p:sldId id="267" r:id="rId6"/>
    <p:sldId id="266" r:id="rId7"/>
    <p:sldId id="265" r:id="rId8"/>
    <p:sldId id="263" r:id="rId9"/>
  </p:sldIdLst>
  <p:sldSz cx="12192000" cy="16256000"/>
  <p:notesSz cx="6669088" cy="98726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61E"/>
    <a:srgbClr val="79BC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7" d="100"/>
          <a:sy n="37" d="100"/>
        </p:scale>
        <p:origin x="2304" y="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889938" cy="495348"/>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idx="1"/>
          </p:nvPr>
        </p:nvSpPr>
        <p:spPr>
          <a:xfrm>
            <a:off x="3777607" y="0"/>
            <a:ext cx="2889938" cy="495348"/>
          </a:xfrm>
          <a:prstGeom prst="rect">
            <a:avLst/>
          </a:prstGeom>
        </p:spPr>
        <p:txBody>
          <a:bodyPr vert="horz" lIns="91440" tIns="45720" rIns="91440" bIns="45720" rtlCol="0"/>
          <a:lstStyle>
            <a:lvl1pPr algn="r">
              <a:defRPr sz="1200"/>
            </a:lvl1pPr>
          </a:lstStyle>
          <a:p>
            <a:fld id="{C2713A7D-77A9-4635-8F99-B995660D3301}" type="datetimeFigureOut">
              <a:rPr lang="fr-BE" smtClean="0"/>
              <a:t>01-06-26</a:t>
            </a:fld>
            <a:endParaRPr lang="fr-BE"/>
          </a:p>
        </p:txBody>
      </p:sp>
      <p:sp>
        <p:nvSpPr>
          <p:cNvPr id="4" name="Espace réservé de l'image des diapositives 3"/>
          <p:cNvSpPr>
            <a:spLocks noGrp="1" noRot="1" noChangeAspect="1"/>
          </p:cNvSpPr>
          <p:nvPr>
            <p:ph type="sldImg" idx="2"/>
          </p:nvPr>
        </p:nvSpPr>
        <p:spPr>
          <a:xfrm>
            <a:off x="2085975" y="1233488"/>
            <a:ext cx="2497138" cy="3332162"/>
          </a:xfrm>
          <a:prstGeom prst="rect">
            <a:avLst/>
          </a:prstGeom>
          <a:noFill/>
          <a:ln w="12700">
            <a:solidFill>
              <a:prstClr val="black"/>
            </a:solidFill>
          </a:ln>
        </p:spPr>
        <p:txBody>
          <a:bodyPr vert="horz" lIns="91440" tIns="45720" rIns="91440" bIns="45720" rtlCol="0" anchor="ctr"/>
          <a:lstStyle/>
          <a:p>
            <a:endParaRPr lang="fr-BE"/>
          </a:p>
        </p:txBody>
      </p:sp>
      <p:sp>
        <p:nvSpPr>
          <p:cNvPr id="5" name="Espace réservé des notes 4"/>
          <p:cNvSpPr>
            <a:spLocks noGrp="1"/>
          </p:cNvSpPr>
          <p:nvPr>
            <p:ph type="body" sz="quarter" idx="3"/>
          </p:nvPr>
        </p:nvSpPr>
        <p:spPr>
          <a:xfrm>
            <a:off x="666909" y="4751219"/>
            <a:ext cx="5335270" cy="3887361"/>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6" name="Espace réservé du pied de page 5"/>
          <p:cNvSpPr>
            <a:spLocks noGrp="1"/>
          </p:cNvSpPr>
          <p:nvPr>
            <p:ph type="ftr" sz="quarter" idx="4"/>
          </p:nvPr>
        </p:nvSpPr>
        <p:spPr>
          <a:xfrm>
            <a:off x="0" y="9377317"/>
            <a:ext cx="2889938" cy="495347"/>
          </a:xfrm>
          <a:prstGeom prst="rect">
            <a:avLst/>
          </a:prstGeom>
        </p:spPr>
        <p:txBody>
          <a:bodyPr vert="horz" lIns="91440" tIns="45720" rIns="91440" bIns="45720"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3777607" y="9377317"/>
            <a:ext cx="2889938" cy="495347"/>
          </a:xfrm>
          <a:prstGeom prst="rect">
            <a:avLst/>
          </a:prstGeom>
        </p:spPr>
        <p:txBody>
          <a:bodyPr vert="horz" lIns="91440" tIns="45720" rIns="91440" bIns="45720" rtlCol="0" anchor="b"/>
          <a:lstStyle>
            <a:lvl1pPr algn="r">
              <a:defRPr sz="1200"/>
            </a:lvl1pPr>
          </a:lstStyle>
          <a:p>
            <a:fld id="{9ED6C634-7078-49C7-9C07-2CFA35784154}" type="slidenum">
              <a:rPr lang="fr-BE" smtClean="0"/>
              <a:t>‹N°›</a:t>
            </a:fld>
            <a:endParaRPr lang="fr-BE"/>
          </a:p>
        </p:txBody>
      </p:sp>
    </p:spTree>
    <p:extLst>
      <p:ext uri="{BB962C8B-B14F-4D97-AF65-F5344CB8AC3E}">
        <p14:creationId xmlns:p14="http://schemas.microsoft.com/office/powerpoint/2010/main" val="2372983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1</a:t>
            </a:fld>
            <a:endParaRPr lang="fr-BE"/>
          </a:p>
        </p:txBody>
      </p:sp>
    </p:spTree>
    <p:extLst>
      <p:ext uri="{BB962C8B-B14F-4D97-AF65-F5344CB8AC3E}">
        <p14:creationId xmlns:p14="http://schemas.microsoft.com/office/powerpoint/2010/main" val="2987055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2</a:t>
            </a:fld>
            <a:endParaRPr lang="fr-BE"/>
          </a:p>
        </p:txBody>
      </p:sp>
    </p:spTree>
    <p:extLst>
      <p:ext uri="{BB962C8B-B14F-4D97-AF65-F5344CB8AC3E}">
        <p14:creationId xmlns:p14="http://schemas.microsoft.com/office/powerpoint/2010/main" val="941017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3</a:t>
            </a:fld>
            <a:endParaRPr lang="fr-BE"/>
          </a:p>
        </p:txBody>
      </p:sp>
    </p:spTree>
    <p:extLst>
      <p:ext uri="{BB962C8B-B14F-4D97-AF65-F5344CB8AC3E}">
        <p14:creationId xmlns:p14="http://schemas.microsoft.com/office/powerpoint/2010/main" val="4191121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4</a:t>
            </a:fld>
            <a:endParaRPr lang="fr-BE"/>
          </a:p>
        </p:txBody>
      </p:sp>
    </p:spTree>
    <p:extLst>
      <p:ext uri="{BB962C8B-B14F-4D97-AF65-F5344CB8AC3E}">
        <p14:creationId xmlns:p14="http://schemas.microsoft.com/office/powerpoint/2010/main" val="1159992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5</a:t>
            </a:fld>
            <a:endParaRPr lang="fr-BE"/>
          </a:p>
        </p:txBody>
      </p:sp>
    </p:spTree>
    <p:extLst>
      <p:ext uri="{BB962C8B-B14F-4D97-AF65-F5344CB8AC3E}">
        <p14:creationId xmlns:p14="http://schemas.microsoft.com/office/powerpoint/2010/main" val="2439521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6</a:t>
            </a:fld>
            <a:endParaRPr lang="fr-BE"/>
          </a:p>
        </p:txBody>
      </p:sp>
    </p:spTree>
    <p:extLst>
      <p:ext uri="{BB962C8B-B14F-4D97-AF65-F5344CB8AC3E}">
        <p14:creationId xmlns:p14="http://schemas.microsoft.com/office/powerpoint/2010/main" val="2873372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7</a:t>
            </a:fld>
            <a:endParaRPr lang="fr-BE"/>
          </a:p>
        </p:txBody>
      </p:sp>
    </p:spTree>
    <p:extLst>
      <p:ext uri="{BB962C8B-B14F-4D97-AF65-F5344CB8AC3E}">
        <p14:creationId xmlns:p14="http://schemas.microsoft.com/office/powerpoint/2010/main" val="515453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5"/>
          </p:nvPr>
        </p:nvSpPr>
        <p:spPr/>
        <p:txBody>
          <a:bodyPr/>
          <a:lstStyle/>
          <a:p>
            <a:fld id="{9ED6C634-7078-49C7-9C07-2CFA35784154}" type="slidenum">
              <a:rPr lang="fr-BE" smtClean="0"/>
              <a:t>8</a:t>
            </a:fld>
            <a:endParaRPr lang="fr-BE"/>
          </a:p>
        </p:txBody>
      </p:sp>
    </p:spTree>
    <p:extLst>
      <p:ext uri="{BB962C8B-B14F-4D97-AF65-F5344CB8AC3E}">
        <p14:creationId xmlns:p14="http://schemas.microsoft.com/office/powerpoint/2010/main" val="3167520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660416"/>
            <a:ext cx="10363200" cy="5659496"/>
          </a:xfrm>
        </p:spPr>
        <p:txBody>
          <a:bodyPr anchor="b"/>
          <a:lstStyle>
            <a:lvl1pPr algn="ctr">
              <a:defRPr sz="8000"/>
            </a:lvl1pPr>
          </a:lstStyle>
          <a:p>
            <a:r>
              <a:rPr lang="fr-FR"/>
              <a:t>Modifiez le style du titre</a:t>
            </a:r>
            <a:endParaRPr lang="en-US" dirty="0"/>
          </a:p>
        </p:txBody>
      </p:sp>
      <p:sp>
        <p:nvSpPr>
          <p:cNvPr id="3" name="Subtitle 2"/>
          <p:cNvSpPr>
            <a:spLocks noGrp="1"/>
          </p:cNvSpPr>
          <p:nvPr>
            <p:ph type="subTitle" idx="1"/>
          </p:nvPr>
        </p:nvSpPr>
        <p:spPr>
          <a:xfrm>
            <a:off x="1524000" y="8538164"/>
            <a:ext cx="9144000" cy="3924769"/>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2514137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721520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865481"/>
            <a:ext cx="2628900" cy="13776209"/>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838201" y="865481"/>
            <a:ext cx="7734300" cy="13776209"/>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3607552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3706077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31851" y="4052716"/>
            <a:ext cx="10515600" cy="6762043"/>
          </a:xfrm>
        </p:spPr>
        <p:txBody>
          <a:bodyPr anchor="b"/>
          <a:lstStyle>
            <a:lvl1pPr>
              <a:defRPr sz="8000"/>
            </a:lvl1pPr>
          </a:lstStyle>
          <a:p>
            <a:r>
              <a:rPr lang="fr-FR"/>
              <a:t>Modifiez le style du titre</a:t>
            </a:r>
            <a:endParaRPr lang="en-US" dirty="0"/>
          </a:p>
        </p:txBody>
      </p:sp>
      <p:sp>
        <p:nvSpPr>
          <p:cNvPr id="3" name="Text Placeholder 2"/>
          <p:cNvSpPr>
            <a:spLocks noGrp="1"/>
          </p:cNvSpPr>
          <p:nvPr>
            <p:ph type="body" idx="1"/>
          </p:nvPr>
        </p:nvSpPr>
        <p:spPr>
          <a:xfrm>
            <a:off x="831851" y="10878731"/>
            <a:ext cx="10515600" cy="3555999"/>
          </a:xfrm>
        </p:spPr>
        <p:txBody>
          <a:bodyPr/>
          <a:lstStyle>
            <a:lvl1pPr marL="0" indent="0">
              <a:buNone/>
              <a:defRPr sz="3200">
                <a:solidFill>
                  <a:schemeClr val="tx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2D0D867-80C7-481C-97D4-ABE0CF650400}" type="datetimeFigureOut">
              <a:rPr lang="fr-BE" smtClean="0"/>
              <a:t>01-06-26</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724649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838200" y="4327407"/>
            <a:ext cx="5181600" cy="103142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72200" y="4327407"/>
            <a:ext cx="5181600" cy="103142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02D0D867-80C7-481C-97D4-ABE0CF650400}" type="datetimeFigureOut">
              <a:rPr lang="fr-BE" smtClean="0"/>
              <a:t>01-06-26</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3527390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865485"/>
            <a:ext cx="10515600" cy="3142075"/>
          </a:xfrm>
        </p:spPr>
        <p:txBody>
          <a:bodyPr/>
          <a:lstStyle/>
          <a:p>
            <a:r>
              <a:rPr lang="fr-FR"/>
              <a:t>Modifiez le style du titre</a:t>
            </a:r>
            <a:endParaRPr lang="en-US" dirty="0"/>
          </a:p>
        </p:txBody>
      </p:sp>
      <p:sp>
        <p:nvSpPr>
          <p:cNvPr id="3" name="Text Placeholder 2"/>
          <p:cNvSpPr>
            <a:spLocks noGrp="1"/>
          </p:cNvSpPr>
          <p:nvPr>
            <p:ph type="body" idx="1"/>
          </p:nvPr>
        </p:nvSpPr>
        <p:spPr>
          <a:xfrm>
            <a:off x="839789" y="3984979"/>
            <a:ext cx="5157787" cy="1952977"/>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a:t>Cliquez pour modifier les styles du texte du masque</a:t>
            </a:r>
          </a:p>
        </p:txBody>
      </p:sp>
      <p:sp>
        <p:nvSpPr>
          <p:cNvPr id="4" name="Content Placeholder 3"/>
          <p:cNvSpPr>
            <a:spLocks noGrp="1"/>
          </p:cNvSpPr>
          <p:nvPr>
            <p:ph sz="half" idx="2"/>
          </p:nvPr>
        </p:nvSpPr>
        <p:spPr>
          <a:xfrm>
            <a:off x="839789" y="5937956"/>
            <a:ext cx="5157787" cy="87338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172201" y="3984979"/>
            <a:ext cx="5183188" cy="1952977"/>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a:t>Cliquez pour modifier les styles du texte du masque</a:t>
            </a:r>
          </a:p>
        </p:txBody>
      </p:sp>
      <p:sp>
        <p:nvSpPr>
          <p:cNvPr id="6" name="Content Placeholder 5"/>
          <p:cNvSpPr>
            <a:spLocks noGrp="1"/>
          </p:cNvSpPr>
          <p:nvPr>
            <p:ph sz="quarter" idx="4"/>
          </p:nvPr>
        </p:nvSpPr>
        <p:spPr>
          <a:xfrm>
            <a:off x="6172201" y="5937956"/>
            <a:ext cx="5183188" cy="87338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02D0D867-80C7-481C-97D4-ABE0CF650400}" type="datetimeFigureOut">
              <a:rPr lang="fr-BE" smtClean="0"/>
              <a:t>01-06-26</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1251353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02D0D867-80C7-481C-97D4-ABE0CF650400}" type="datetimeFigureOut">
              <a:rPr lang="fr-BE" smtClean="0"/>
              <a:t>01-06-26</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2711347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D0D867-80C7-481C-97D4-ABE0CF650400}" type="datetimeFigureOut">
              <a:rPr lang="fr-BE" smtClean="0"/>
              <a:t>01-06-26</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1860965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1083733"/>
            <a:ext cx="3932237" cy="3793067"/>
          </a:xfrm>
        </p:spPr>
        <p:txBody>
          <a:bodyPr anchor="b"/>
          <a:lstStyle>
            <a:lvl1pPr>
              <a:defRPr sz="4267"/>
            </a:lvl1pPr>
          </a:lstStyle>
          <a:p>
            <a:r>
              <a:rPr lang="fr-FR"/>
              <a:t>Modifiez le style du titre</a:t>
            </a:r>
            <a:endParaRPr lang="en-US" dirty="0"/>
          </a:p>
        </p:txBody>
      </p:sp>
      <p:sp>
        <p:nvSpPr>
          <p:cNvPr id="3" name="Content Placeholder 2"/>
          <p:cNvSpPr>
            <a:spLocks noGrp="1"/>
          </p:cNvSpPr>
          <p:nvPr>
            <p:ph idx="1"/>
          </p:nvPr>
        </p:nvSpPr>
        <p:spPr>
          <a:xfrm>
            <a:off x="5183188" y="2340567"/>
            <a:ext cx="6172200" cy="11552296"/>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839788" y="4876800"/>
            <a:ext cx="3932237" cy="9034875"/>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2D0D867-80C7-481C-97D4-ABE0CF650400}" type="datetimeFigureOut">
              <a:rPr lang="fr-BE" smtClean="0"/>
              <a:t>01-06-26</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4175745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1083733"/>
            <a:ext cx="3932237" cy="3793067"/>
          </a:xfrm>
        </p:spPr>
        <p:txBody>
          <a:bodyPr anchor="b"/>
          <a:lstStyle>
            <a:lvl1pPr>
              <a:defRPr sz="4267"/>
            </a:lvl1pPr>
          </a:lstStyle>
          <a:p>
            <a:r>
              <a:rPr lang="fr-FR"/>
              <a:t>Modifiez le style du titre</a:t>
            </a:r>
            <a:endParaRPr lang="en-US" dirty="0"/>
          </a:p>
        </p:txBody>
      </p:sp>
      <p:sp>
        <p:nvSpPr>
          <p:cNvPr id="3" name="Picture Placeholder 2"/>
          <p:cNvSpPr>
            <a:spLocks noGrp="1" noChangeAspect="1"/>
          </p:cNvSpPr>
          <p:nvPr>
            <p:ph type="pic" idx="1"/>
          </p:nvPr>
        </p:nvSpPr>
        <p:spPr>
          <a:xfrm>
            <a:off x="5183188" y="2340567"/>
            <a:ext cx="6172200" cy="11552296"/>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fr-FR"/>
              <a:t>Cliquez sur l'icône pour ajouter une image</a:t>
            </a:r>
            <a:endParaRPr lang="en-US" dirty="0"/>
          </a:p>
        </p:txBody>
      </p:sp>
      <p:sp>
        <p:nvSpPr>
          <p:cNvPr id="4" name="Text Placeholder 3"/>
          <p:cNvSpPr>
            <a:spLocks noGrp="1"/>
          </p:cNvSpPr>
          <p:nvPr>
            <p:ph type="body" sz="half" idx="2"/>
          </p:nvPr>
        </p:nvSpPr>
        <p:spPr>
          <a:xfrm>
            <a:off x="839788" y="4876800"/>
            <a:ext cx="3932237" cy="9034875"/>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2D0D867-80C7-481C-97D4-ABE0CF650400}" type="datetimeFigureOut">
              <a:rPr lang="fr-BE" smtClean="0"/>
              <a:t>01-06-26</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B31A34C2-A359-41A6-84D2-8259894680F6}" type="slidenum">
              <a:rPr lang="fr-BE" smtClean="0"/>
              <a:t>‹N°›</a:t>
            </a:fld>
            <a:endParaRPr lang="fr-BE"/>
          </a:p>
        </p:txBody>
      </p:sp>
    </p:spTree>
    <p:extLst>
      <p:ext uri="{BB962C8B-B14F-4D97-AF65-F5344CB8AC3E}">
        <p14:creationId xmlns:p14="http://schemas.microsoft.com/office/powerpoint/2010/main" val="760748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865485"/>
            <a:ext cx="10515600" cy="3142075"/>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838200" y="4327407"/>
            <a:ext cx="10515600" cy="1031428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38200" y="15066908"/>
            <a:ext cx="2743200" cy="865481"/>
          </a:xfrm>
          <a:prstGeom prst="rect">
            <a:avLst/>
          </a:prstGeom>
        </p:spPr>
        <p:txBody>
          <a:bodyPr vert="horz" lIns="91440" tIns="45720" rIns="91440" bIns="45720" rtlCol="0" anchor="ctr"/>
          <a:lstStyle>
            <a:lvl1pPr algn="l">
              <a:defRPr sz="1600">
                <a:solidFill>
                  <a:schemeClr val="tx1">
                    <a:tint val="75000"/>
                  </a:schemeClr>
                </a:solidFill>
              </a:defRPr>
            </a:lvl1pPr>
          </a:lstStyle>
          <a:p>
            <a:fld id="{02D0D867-80C7-481C-97D4-ABE0CF650400}" type="datetimeFigureOut">
              <a:rPr lang="fr-BE" smtClean="0"/>
              <a:t>01-06-26</a:t>
            </a:fld>
            <a:endParaRPr lang="fr-BE"/>
          </a:p>
        </p:txBody>
      </p:sp>
      <p:sp>
        <p:nvSpPr>
          <p:cNvPr id="5" name="Footer Placeholder 4"/>
          <p:cNvSpPr>
            <a:spLocks noGrp="1"/>
          </p:cNvSpPr>
          <p:nvPr>
            <p:ph type="ftr" sz="quarter" idx="3"/>
          </p:nvPr>
        </p:nvSpPr>
        <p:spPr>
          <a:xfrm>
            <a:off x="4038600" y="15066908"/>
            <a:ext cx="4114800" cy="865481"/>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15066908"/>
            <a:ext cx="2743200" cy="865481"/>
          </a:xfrm>
          <a:prstGeom prst="rect">
            <a:avLst/>
          </a:prstGeom>
        </p:spPr>
        <p:txBody>
          <a:bodyPr vert="horz" lIns="91440" tIns="45720" rIns="91440" bIns="45720" rtlCol="0" anchor="ctr"/>
          <a:lstStyle>
            <a:lvl1pPr algn="r">
              <a:defRPr sz="1600">
                <a:solidFill>
                  <a:schemeClr val="tx1">
                    <a:tint val="75000"/>
                  </a:schemeClr>
                </a:solidFill>
              </a:defRPr>
            </a:lvl1pPr>
          </a:lstStyle>
          <a:p>
            <a:fld id="{B31A34C2-A359-41A6-84D2-8259894680F6}" type="slidenum">
              <a:rPr lang="fr-BE" smtClean="0"/>
              <a:t>‹N°›</a:t>
            </a:fld>
            <a:endParaRPr lang="fr-BE"/>
          </a:p>
        </p:txBody>
      </p:sp>
    </p:spTree>
    <p:extLst>
      <p:ext uri="{BB962C8B-B14F-4D97-AF65-F5344CB8AC3E}">
        <p14:creationId xmlns:p14="http://schemas.microsoft.com/office/powerpoint/2010/main" val="118618271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9B94C7C-7D4F-79A5-518A-DEE25D9DE80B}"/>
              </a:ext>
            </a:extLst>
          </p:cNvPr>
          <p:cNvSpPr txBox="1"/>
          <p:nvPr/>
        </p:nvSpPr>
        <p:spPr>
          <a:xfrm>
            <a:off x="3660076" y="351876"/>
            <a:ext cx="4871847" cy="2215991"/>
          </a:xfrm>
          <a:prstGeom prst="rect">
            <a:avLst/>
          </a:prstGeom>
          <a:noFill/>
        </p:spPr>
        <p:txBody>
          <a:bodyPr wrap="none" rtlCol="0">
            <a:spAutoFit/>
          </a:bodyPr>
          <a:lstStyle/>
          <a:p>
            <a:r>
              <a:rPr lang="fr-BE" sz="13800" b="1" kern="0" dirty="0">
                <a:latin typeface="Interstate regular" panose="02000503080000020004" pitchFamily="2" charset="0"/>
                <a:ea typeface="Calibri" panose="020F0502020204030204" pitchFamily="34" charset="0"/>
              </a:rPr>
              <a:t>Kang </a:t>
            </a:r>
            <a:endParaRPr lang="fr-BE" sz="13800" dirty="0">
              <a:latin typeface="Interstate regular" panose="02000503080000020004" pitchFamily="2" charset="0"/>
            </a:endParaRPr>
          </a:p>
        </p:txBody>
      </p:sp>
      <p:pic>
        <p:nvPicPr>
          <p:cNvPr id="3" name="image2.png" descr="Une image contenant intérieur, mur, funérailles, décoration d’intérieur&#10;&#10;Le contenu généré par l’IA peut être incorrect.">
            <a:extLst>
              <a:ext uri="{FF2B5EF4-FFF2-40B4-BE49-F238E27FC236}">
                <a16:creationId xmlns:a16="http://schemas.microsoft.com/office/drawing/2014/main" id="{499CC38A-C134-C16F-D452-F787E2466B16}"/>
              </a:ext>
            </a:extLst>
          </p:cNvPr>
          <p:cNvPicPr/>
          <p:nvPr/>
        </p:nvPicPr>
        <p:blipFill rotWithShape="1">
          <a:blip r:embed="rId3">
            <a:extLst>
              <a:ext uri="{28A0092B-C50C-407E-A947-70E740481C1C}">
                <a14:useLocalDpi xmlns:a14="http://schemas.microsoft.com/office/drawing/2010/main" val="0"/>
              </a:ext>
            </a:extLst>
          </a:blip>
          <a:srcRect l="8846" t="14008" r="8846"/>
          <a:stretch/>
        </p:blipFill>
        <p:spPr>
          <a:xfrm>
            <a:off x="0" y="2731989"/>
            <a:ext cx="12191999" cy="7396749"/>
          </a:xfrm>
          <a:prstGeom prst="rect">
            <a:avLst/>
          </a:prstGeom>
          <a:ln/>
        </p:spPr>
      </p:pic>
      <p:pic>
        <p:nvPicPr>
          <p:cNvPr id="1026" name="Picture 2">
            <a:extLst>
              <a:ext uri="{FF2B5EF4-FFF2-40B4-BE49-F238E27FC236}">
                <a16:creationId xmlns:a16="http://schemas.microsoft.com/office/drawing/2014/main" id="{463603FC-18E0-8BDF-3CD6-D2180C22272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1867"/>
          <a:stretch/>
        </p:blipFill>
        <p:spPr bwMode="auto">
          <a:xfrm>
            <a:off x="-105003" y="9832578"/>
            <a:ext cx="12297003" cy="7396749"/>
          </a:xfrm>
          <a:prstGeom prst="rect">
            <a:avLst/>
          </a:prstGeom>
          <a:noFill/>
          <a:extLst>
            <a:ext uri="{909E8E84-426E-40DD-AFC4-6F175D3DCCD1}">
              <a14:hiddenFill xmlns:a14="http://schemas.microsoft.com/office/drawing/2010/main">
                <a:solidFill>
                  <a:srgbClr val="FFFFFF"/>
                </a:solidFill>
              </a14:hiddenFill>
            </a:ext>
          </a:extLst>
        </p:spPr>
      </p:pic>
      <p:pic>
        <p:nvPicPr>
          <p:cNvPr id="5" name="Google Shape;111;p1">
            <a:extLst>
              <a:ext uri="{FF2B5EF4-FFF2-40B4-BE49-F238E27FC236}">
                <a16:creationId xmlns:a16="http://schemas.microsoft.com/office/drawing/2014/main" id="{26D50616-8BD2-2BB3-B40E-1272BC459C6F}"/>
              </a:ext>
            </a:extLst>
          </p:cNvPr>
          <p:cNvPicPr preferRelativeResize="0"/>
          <p:nvPr/>
        </p:nvPicPr>
        <p:blipFill rotWithShape="1">
          <a:blip r:embed="rId5">
            <a:alphaModFix/>
          </a:blip>
          <a:srcRect/>
          <a:stretch/>
        </p:blipFill>
        <p:spPr>
          <a:xfrm>
            <a:off x="9770259" y="14864317"/>
            <a:ext cx="2421741" cy="1498008"/>
          </a:xfrm>
          <a:prstGeom prst="rect">
            <a:avLst/>
          </a:prstGeom>
          <a:noFill/>
          <a:ln>
            <a:noFill/>
          </a:ln>
        </p:spPr>
      </p:pic>
    </p:spTree>
    <p:extLst>
      <p:ext uri="{BB962C8B-B14F-4D97-AF65-F5344CB8AC3E}">
        <p14:creationId xmlns:p14="http://schemas.microsoft.com/office/powerpoint/2010/main" val="618516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20AF11-4CD0-CBDF-9E37-6DE6184E3503}"/>
              </a:ext>
            </a:extLst>
          </p:cNvPr>
          <p:cNvSpPr/>
          <p:nvPr/>
        </p:nvSpPr>
        <p:spPr>
          <a:xfrm>
            <a:off x="0" y="0"/>
            <a:ext cx="12192000" cy="16232554"/>
          </a:xfrm>
          <a:prstGeom prst="rect">
            <a:avLst/>
          </a:prstGeom>
          <a:solidFill>
            <a:srgbClr val="FFC61E">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ZoneTexte 3">
            <a:extLst>
              <a:ext uri="{FF2B5EF4-FFF2-40B4-BE49-F238E27FC236}">
                <a16:creationId xmlns:a16="http://schemas.microsoft.com/office/drawing/2014/main" id="{9C3EA66E-3BD7-363A-0320-2C74BF1ACF83}"/>
              </a:ext>
            </a:extLst>
          </p:cNvPr>
          <p:cNvSpPr txBox="1"/>
          <p:nvPr/>
        </p:nvSpPr>
        <p:spPr>
          <a:xfrm>
            <a:off x="4645120" y="2470350"/>
            <a:ext cx="2901756" cy="1323439"/>
          </a:xfrm>
          <a:prstGeom prst="rect">
            <a:avLst/>
          </a:prstGeom>
          <a:noFill/>
        </p:spPr>
        <p:txBody>
          <a:bodyPr wrap="none" rtlCol="0">
            <a:spAutoFit/>
          </a:bodyPr>
          <a:lstStyle/>
          <a:p>
            <a:r>
              <a:rPr lang="fr-BE" sz="8000" b="1" kern="0" dirty="0">
                <a:latin typeface="Interstate regular" panose="02000503080000020004" pitchFamily="2" charset="0"/>
                <a:ea typeface="Calibri" panose="020F0502020204030204" pitchFamily="34" charset="0"/>
              </a:rPr>
              <a:t>Kang </a:t>
            </a:r>
            <a:endParaRPr lang="fr-BE" sz="8000" dirty="0">
              <a:latin typeface="Interstate regular" panose="02000503080000020004" pitchFamily="2" charset="0"/>
            </a:endParaRPr>
          </a:p>
        </p:txBody>
      </p:sp>
      <p:sp>
        <p:nvSpPr>
          <p:cNvPr id="7" name="ZoneTexte 6">
            <a:extLst>
              <a:ext uri="{FF2B5EF4-FFF2-40B4-BE49-F238E27FC236}">
                <a16:creationId xmlns:a16="http://schemas.microsoft.com/office/drawing/2014/main" id="{A592C4A7-BDC1-4B5C-EB0B-A860D490A035}"/>
              </a:ext>
            </a:extLst>
          </p:cNvPr>
          <p:cNvSpPr txBox="1"/>
          <p:nvPr/>
        </p:nvSpPr>
        <p:spPr>
          <a:xfrm>
            <a:off x="639095" y="4872313"/>
            <a:ext cx="10913807" cy="7589898"/>
          </a:xfrm>
          <a:prstGeom prst="rect">
            <a:avLst/>
          </a:prstGeom>
          <a:noFill/>
        </p:spPr>
        <p:txBody>
          <a:bodyPr wrap="square">
            <a:spAutoFit/>
          </a:bodyPr>
          <a:lstStyle/>
          <a:p>
            <a:pPr>
              <a:lnSpc>
                <a:spcPct val="107000"/>
              </a:lnSpc>
              <a:spcAft>
                <a:spcPts val="800"/>
              </a:spcAft>
            </a:pPr>
            <a:r>
              <a:rPr lang="fr-FR" sz="3600" dirty="0">
                <a:solidFill>
                  <a:srgbClr val="202122"/>
                </a:solidFill>
                <a:latin typeface="Calibri" panose="020F0502020204030204" pitchFamily="34" charset="0"/>
                <a:ea typeface="Calibri" panose="020F0502020204030204" pitchFamily="34" charset="0"/>
              </a:rPr>
              <a:t>Un </a:t>
            </a:r>
            <a:r>
              <a:rPr lang="fr-FR" sz="3600" dirty="0" err="1">
                <a:solidFill>
                  <a:srgbClr val="202122"/>
                </a:solidFill>
                <a:latin typeface="Calibri" panose="020F0502020204030204" pitchFamily="34" charset="0"/>
                <a:ea typeface="Calibri" panose="020F0502020204030204" pitchFamily="34" charset="0"/>
              </a:rPr>
              <a:t>kang</a:t>
            </a:r>
            <a:r>
              <a:rPr lang="fr-FR" sz="3600" dirty="0">
                <a:solidFill>
                  <a:srgbClr val="202122"/>
                </a:solidFill>
                <a:latin typeface="Calibri" panose="020F0502020204030204" pitchFamily="34" charset="0"/>
                <a:ea typeface="Calibri" panose="020F0502020204030204" pitchFamily="34" charset="0"/>
              </a:rPr>
              <a:t> est un système de chauffage traditionnel chinois qui a comme objectif de retenir la chaleur dans la pièce de vie et la redonner par rayonnement, comme le poêle de masse européen. </a:t>
            </a:r>
          </a:p>
          <a:p>
            <a:pPr>
              <a:lnSpc>
                <a:spcPct val="107000"/>
              </a:lnSpc>
              <a:spcAft>
                <a:spcPts val="800"/>
              </a:spcAft>
            </a:pPr>
            <a:endParaRPr lang="fr-FR" sz="3600" dirty="0">
              <a:solidFill>
                <a:srgbClr val="202122"/>
              </a:solidFill>
              <a:latin typeface="Calibri" panose="020F0502020204030204" pitchFamily="34" charset="0"/>
              <a:ea typeface="Calibri" panose="020F0502020204030204" pitchFamily="34" charset="0"/>
            </a:endParaRPr>
          </a:p>
          <a:p>
            <a:pPr>
              <a:lnSpc>
                <a:spcPct val="107000"/>
              </a:lnSpc>
              <a:spcAft>
                <a:spcPts val="800"/>
              </a:spcAft>
            </a:pPr>
            <a:r>
              <a:rPr lang="fr-FR" sz="3600" dirty="0">
                <a:solidFill>
                  <a:srgbClr val="202122"/>
                </a:solidFill>
                <a:latin typeface="Calibri" panose="020F0502020204030204" pitchFamily="34" charset="0"/>
                <a:ea typeface="Calibri" panose="020F0502020204030204" pitchFamily="34" charset="0"/>
              </a:rPr>
              <a:t>Il se constitue d’une maçonnerie surélevée et creuse qui contient un système tortueux de conduits qui canalise les fumées chaudes d'un feu de bois ou de charbon. </a:t>
            </a:r>
          </a:p>
          <a:p>
            <a:pPr>
              <a:lnSpc>
                <a:spcPct val="107000"/>
              </a:lnSpc>
              <a:spcAft>
                <a:spcPts val="800"/>
              </a:spcAft>
            </a:pPr>
            <a:endParaRPr lang="fr-FR" sz="3600" dirty="0">
              <a:solidFill>
                <a:srgbClr val="202122"/>
              </a:solidFill>
              <a:latin typeface="Calibri" panose="020F0502020204030204" pitchFamily="34" charset="0"/>
              <a:ea typeface="Calibri" panose="020F0502020204030204" pitchFamily="34" charset="0"/>
            </a:endParaRPr>
          </a:p>
          <a:p>
            <a:pPr>
              <a:lnSpc>
                <a:spcPct val="107000"/>
              </a:lnSpc>
              <a:spcAft>
                <a:spcPts val="800"/>
              </a:spcAft>
            </a:pPr>
            <a:r>
              <a:rPr lang="fr-FR" sz="3600" dirty="0">
                <a:solidFill>
                  <a:srgbClr val="202122"/>
                </a:solidFill>
                <a:latin typeface="Calibri" panose="020F0502020204030204" pitchFamily="34" charset="0"/>
                <a:ea typeface="Calibri" panose="020F0502020204030204" pitchFamily="34" charset="0"/>
              </a:rPr>
              <a:t>Le </a:t>
            </a:r>
            <a:r>
              <a:rPr lang="fr-FR" sz="3600" dirty="0" err="1">
                <a:solidFill>
                  <a:srgbClr val="202122"/>
                </a:solidFill>
                <a:latin typeface="Calibri" panose="020F0502020204030204" pitchFamily="34" charset="0"/>
                <a:ea typeface="Calibri" panose="020F0502020204030204" pitchFamily="34" charset="0"/>
              </a:rPr>
              <a:t>kang</a:t>
            </a:r>
            <a:r>
              <a:rPr lang="fr-FR" sz="3600" dirty="0">
                <a:solidFill>
                  <a:srgbClr val="202122"/>
                </a:solidFill>
                <a:latin typeface="Calibri" panose="020F0502020204030204" pitchFamily="34" charset="0"/>
                <a:ea typeface="Calibri" panose="020F0502020204030204" pitchFamily="34" charset="0"/>
              </a:rPr>
              <a:t> est utilisé comme lit pendant la nuit et comme divan, surface de travail ou simplement comme source de chaleur pendant la journée. </a:t>
            </a:r>
            <a:endParaRPr lang="fr-BE" sz="3600" dirty="0">
              <a:latin typeface="Calibri" panose="020F0502020204030204" pitchFamily="34" charset="0"/>
              <a:ea typeface="Calibri" panose="020F0502020204030204" pitchFamily="34" charset="0"/>
            </a:endParaRPr>
          </a:p>
        </p:txBody>
      </p:sp>
      <p:sp>
        <p:nvSpPr>
          <p:cNvPr id="2" name="ZoneTexte 1">
            <a:extLst>
              <a:ext uri="{FF2B5EF4-FFF2-40B4-BE49-F238E27FC236}">
                <a16:creationId xmlns:a16="http://schemas.microsoft.com/office/drawing/2014/main" id="{3080BDDE-974F-ADC5-A170-FF531E7F65AE}"/>
              </a:ext>
            </a:extLst>
          </p:cNvPr>
          <p:cNvSpPr txBox="1"/>
          <p:nvPr/>
        </p:nvSpPr>
        <p:spPr>
          <a:xfrm>
            <a:off x="11488615" y="23446"/>
            <a:ext cx="566181" cy="769441"/>
          </a:xfrm>
          <a:prstGeom prst="rect">
            <a:avLst/>
          </a:prstGeom>
          <a:noFill/>
        </p:spPr>
        <p:txBody>
          <a:bodyPr wrap="none" rtlCol="0">
            <a:spAutoFit/>
          </a:bodyPr>
          <a:lstStyle/>
          <a:p>
            <a:r>
              <a:rPr lang="fr-BE" sz="4400" b="1" dirty="0">
                <a:latin typeface="Interstate regular" panose="02000503080000020004" pitchFamily="2" charset="0"/>
              </a:rPr>
              <a:t>B</a:t>
            </a:r>
          </a:p>
        </p:txBody>
      </p:sp>
    </p:spTree>
    <p:extLst>
      <p:ext uri="{BB962C8B-B14F-4D97-AF65-F5344CB8AC3E}">
        <p14:creationId xmlns:p14="http://schemas.microsoft.com/office/powerpoint/2010/main" val="1355607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9B94C7C-7D4F-79A5-518A-DEE25D9DE80B}"/>
              </a:ext>
            </a:extLst>
          </p:cNvPr>
          <p:cNvSpPr txBox="1"/>
          <p:nvPr/>
        </p:nvSpPr>
        <p:spPr>
          <a:xfrm>
            <a:off x="0" y="129466"/>
            <a:ext cx="13048765" cy="2215991"/>
          </a:xfrm>
          <a:prstGeom prst="rect">
            <a:avLst/>
          </a:prstGeom>
          <a:noFill/>
        </p:spPr>
        <p:txBody>
          <a:bodyPr wrap="none" rtlCol="0">
            <a:spAutoFit/>
          </a:bodyPr>
          <a:lstStyle/>
          <a:p>
            <a:r>
              <a:rPr lang="fr-BE" sz="13800" b="1" kern="0" dirty="0">
                <a:latin typeface="Interstate regular" panose="02000503080000020004" pitchFamily="2" charset="0"/>
                <a:ea typeface="Calibri" panose="020F0502020204030204" pitchFamily="34" charset="0"/>
              </a:rPr>
              <a:t>Poutrelles en I  </a:t>
            </a:r>
            <a:endParaRPr lang="fr-BE" sz="13800" dirty="0">
              <a:latin typeface="Interstate regular" panose="02000503080000020004" pitchFamily="2" charset="0"/>
            </a:endParaRPr>
          </a:p>
        </p:txBody>
      </p:sp>
      <p:pic>
        <p:nvPicPr>
          <p:cNvPr id="2052" name="Picture 4" descr="Poutre IPN : I à profil normalisé">
            <a:extLst>
              <a:ext uri="{FF2B5EF4-FFF2-40B4-BE49-F238E27FC236}">
                <a16:creationId xmlns:a16="http://schemas.microsoft.com/office/drawing/2014/main" id="{5EF11357-58AA-5E72-14E1-6ED9D5F1A73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956"/>
          <a:stretch/>
        </p:blipFill>
        <p:spPr bwMode="auto">
          <a:xfrm>
            <a:off x="0" y="2902493"/>
            <a:ext cx="12192000" cy="548603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Produits Poutres en I - Charpentes et systèmes constructifs">
            <a:extLst>
              <a:ext uri="{FF2B5EF4-FFF2-40B4-BE49-F238E27FC236}">
                <a16:creationId xmlns:a16="http://schemas.microsoft.com/office/drawing/2014/main" id="{DFB93845-9C2C-F18A-A7CC-30D902D035A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56"/>
          <a:stretch/>
        </p:blipFill>
        <p:spPr bwMode="auto">
          <a:xfrm>
            <a:off x="0" y="7712188"/>
            <a:ext cx="12192000" cy="6838184"/>
          </a:xfrm>
          <a:prstGeom prst="rect">
            <a:avLst/>
          </a:prstGeom>
          <a:noFill/>
          <a:extLst>
            <a:ext uri="{909E8E84-426E-40DD-AFC4-6F175D3DCCD1}">
              <a14:hiddenFill xmlns:a14="http://schemas.microsoft.com/office/drawing/2010/main">
                <a:solidFill>
                  <a:srgbClr val="FFFFFF"/>
                </a:solidFill>
              </a14:hiddenFill>
            </a:ext>
          </a:extLst>
        </p:spPr>
      </p:pic>
      <p:pic>
        <p:nvPicPr>
          <p:cNvPr id="3" name="Google Shape;111;p1">
            <a:extLst>
              <a:ext uri="{FF2B5EF4-FFF2-40B4-BE49-F238E27FC236}">
                <a16:creationId xmlns:a16="http://schemas.microsoft.com/office/drawing/2014/main" id="{E92A29C2-A3E0-1DBA-9493-FA3CB97B1020}"/>
              </a:ext>
            </a:extLst>
          </p:cNvPr>
          <p:cNvPicPr preferRelativeResize="0"/>
          <p:nvPr/>
        </p:nvPicPr>
        <p:blipFill rotWithShape="1">
          <a:blip r:embed="rId5">
            <a:alphaModFix/>
          </a:blip>
          <a:srcRect/>
          <a:stretch/>
        </p:blipFill>
        <p:spPr>
          <a:xfrm>
            <a:off x="9770259" y="14757992"/>
            <a:ext cx="2421741" cy="1498008"/>
          </a:xfrm>
          <a:prstGeom prst="rect">
            <a:avLst/>
          </a:prstGeom>
          <a:noFill/>
          <a:ln>
            <a:noFill/>
          </a:ln>
        </p:spPr>
      </p:pic>
    </p:spTree>
    <p:extLst>
      <p:ext uri="{BB962C8B-B14F-4D97-AF65-F5344CB8AC3E}">
        <p14:creationId xmlns:p14="http://schemas.microsoft.com/office/powerpoint/2010/main" val="686397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239FD03-135A-DEFC-767A-8245FC8F26AB}"/>
              </a:ext>
            </a:extLst>
          </p:cNvPr>
          <p:cNvSpPr/>
          <p:nvPr/>
        </p:nvSpPr>
        <p:spPr>
          <a:xfrm>
            <a:off x="0" y="0"/>
            <a:ext cx="12192000" cy="16232554"/>
          </a:xfrm>
          <a:prstGeom prst="rect">
            <a:avLst/>
          </a:prstGeom>
          <a:solidFill>
            <a:srgbClr val="79BCC3">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ZoneTexte 3">
            <a:extLst>
              <a:ext uri="{FF2B5EF4-FFF2-40B4-BE49-F238E27FC236}">
                <a16:creationId xmlns:a16="http://schemas.microsoft.com/office/drawing/2014/main" id="{9C3EA66E-3BD7-363A-0320-2C74BF1ACF83}"/>
              </a:ext>
            </a:extLst>
          </p:cNvPr>
          <p:cNvSpPr txBox="1"/>
          <p:nvPr/>
        </p:nvSpPr>
        <p:spPr>
          <a:xfrm>
            <a:off x="2416144" y="1907642"/>
            <a:ext cx="7359707" cy="1323439"/>
          </a:xfrm>
          <a:prstGeom prst="rect">
            <a:avLst/>
          </a:prstGeom>
          <a:noFill/>
        </p:spPr>
        <p:txBody>
          <a:bodyPr wrap="none" rtlCol="0">
            <a:spAutoFit/>
          </a:bodyPr>
          <a:lstStyle/>
          <a:p>
            <a:r>
              <a:rPr lang="fr-BE" sz="8000" b="1" kern="0" dirty="0">
                <a:latin typeface="Interstate regular" panose="02000503080000020004" pitchFamily="2" charset="0"/>
                <a:ea typeface="Calibri" panose="020F0502020204030204" pitchFamily="34" charset="0"/>
              </a:rPr>
              <a:t>Poutrelles en I </a:t>
            </a:r>
            <a:endParaRPr lang="fr-BE" sz="8000" dirty="0">
              <a:latin typeface="Interstate regular" panose="02000503080000020004" pitchFamily="2" charset="0"/>
            </a:endParaRPr>
          </a:p>
        </p:txBody>
      </p:sp>
      <p:sp>
        <p:nvSpPr>
          <p:cNvPr id="7" name="ZoneTexte 6">
            <a:extLst>
              <a:ext uri="{FF2B5EF4-FFF2-40B4-BE49-F238E27FC236}">
                <a16:creationId xmlns:a16="http://schemas.microsoft.com/office/drawing/2014/main" id="{A592C4A7-BDC1-4B5C-EB0B-A860D490A035}"/>
              </a:ext>
            </a:extLst>
          </p:cNvPr>
          <p:cNvSpPr txBox="1"/>
          <p:nvPr/>
        </p:nvSpPr>
        <p:spPr>
          <a:xfrm>
            <a:off x="639093" y="4215820"/>
            <a:ext cx="10913807" cy="9265678"/>
          </a:xfrm>
          <a:prstGeom prst="rect">
            <a:avLst/>
          </a:prstGeom>
          <a:noFill/>
        </p:spPr>
        <p:txBody>
          <a:bodyPr wrap="square">
            <a:spAutoFit/>
          </a:bodyPr>
          <a:lstStyle/>
          <a:p>
            <a:pPr>
              <a:lnSpc>
                <a:spcPct val="107000"/>
              </a:lnSpc>
              <a:spcAft>
                <a:spcPts val="800"/>
              </a:spcAft>
            </a:pPr>
            <a:r>
              <a:rPr lang="fr-FR" sz="3600" dirty="0">
                <a:solidFill>
                  <a:srgbClr val="202122"/>
                </a:solidFill>
                <a:latin typeface="Calibri" panose="020F0502020204030204" pitchFamily="34" charset="0"/>
                <a:ea typeface="Calibri" panose="020F0502020204030204" pitchFamily="34" charset="0"/>
              </a:rPr>
              <a:t>Une poutrelle en I est l'un des divers éléments structurels ayant une section transversale en forme de Ɪ ou de H, une forme très efficace pour supporter à la fois les charges de flexion et de cisaillement dans le plan de l'âme. </a:t>
            </a:r>
          </a:p>
          <a:p>
            <a:pPr>
              <a:lnSpc>
                <a:spcPct val="107000"/>
              </a:lnSpc>
              <a:spcAft>
                <a:spcPts val="800"/>
              </a:spcAft>
            </a:pPr>
            <a:r>
              <a:rPr lang="fr-FR" sz="3600" dirty="0">
                <a:solidFill>
                  <a:srgbClr val="202122"/>
                </a:solidFill>
                <a:latin typeface="Calibri" panose="020F0502020204030204" pitchFamily="34" charset="0"/>
                <a:ea typeface="Calibri" panose="020F0502020204030204" pitchFamily="34" charset="0"/>
              </a:rPr>
              <a:t>Les poutres en I ou solives en I fabriquées à partir de bois avec des panneaux de fibres ou du bois de placage stratifié, ou les deux, sont de plus en plus populaires dans la construction, en particulier résidentielle, car elles sont à la fois plus légères et moins sujettes à la déformation que les solives en bois massif. </a:t>
            </a:r>
          </a:p>
          <a:p>
            <a:pPr>
              <a:lnSpc>
                <a:spcPct val="107000"/>
              </a:lnSpc>
              <a:spcAft>
                <a:spcPts val="800"/>
              </a:spcAft>
            </a:pPr>
            <a:endParaRPr lang="fr-FR" sz="3600" dirty="0">
              <a:solidFill>
                <a:srgbClr val="202122"/>
              </a:solidFill>
              <a:highlight>
                <a:srgbClr val="FFFFFF"/>
              </a:highlight>
              <a:latin typeface="Calibri" panose="020F0502020204030204" pitchFamily="34" charset="0"/>
              <a:ea typeface="Calibri" panose="020F0502020204030204" pitchFamily="34" charset="0"/>
            </a:endParaRPr>
          </a:p>
          <a:p>
            <a:pPr>
              <a:lnSpc>
                <a:spcPct val="107000"/>
              </a:lnSpc>
              <a:spcAft>
                <a:spcPts val="800"/>
              </a:spcAft>
            </a:pPr>
            <a:r>
              <a:rPr lang="fr-FR" sz="3600" dirty="0">
                <a:latin typeface="Calibri" panose="020F0502020204030204" pitchFamily="34" charset="0"/>
                <a:ea typeface="Calibri" panose="020F0502020204030204" pitchFamily="34" charset="0"/>
              </a:rPr>
              <a:t>Les poutres en I en bois délimitent des caissons, dans lesquels on insuffle l'isolant, pour une isolation performante, réduisant les ponts thermiques. </a:t>
            </a:r>
            <a:endParaRPr lang="fr-BE" sz="3600" dirty="0">
              <a:latin typeface="Calibri" panose="020F0502020204030204" pitchFamily="34" charset="0"/>
              <a:ea typeface="Calibri" panose="020F0502020204030204" pitchFamily="34" charset="0"/>
            </a:endParaRPr>
          </a:p>
        </p:txBody>
      </p:sp>
      <p:sp>
        <p:nvSpPr>
          <p:cNvPr id="2" name="ZoneTexte 1">
            <a:extLst>
              <a:ext uri="{FF2B5EF4-FFF2-40B4-BE49-F238E27FC236}">
                <a16:creationId xmlns:a16="http://schemas.microsoft.com/office/drawing/2014/main" id="{990B6410-7EBC-2E7D-98D9-414C0A0C1330}"/>
              </a:ext>
            </a:extLst>
          </p:cNvPr>
          <p:cNvSpPr txBox="1"/>
          <p:nvPr/>
        </p:nvSpPr>
        <p:spPr>
          <a:xfrm>
            <a:off x="11488615" y="23446"/>
            <a:ext cx="587020" cy="769441"/>
          </a:xfrm>
          <a:prstGeom prst="rect">
            <a:avLst/>
          </a:prstGeom>
          <a:noFill/>
        </p:spPr>
        <p:txBody>
          <a:bodyPr wrap="none" rtlCol="0">
            <a:spAutoFit/>
          </a:bodyPr>
          <a:lstStyle/>
          <a:p>
            <a:r>
              <a:rPr lang="fr-BE" sz="4400" b="1" dirty="0">
                <a:latin typeface="Interstate regular" panose="02000503080000020004" pitchFamily="2" charset="0"/>
              </a:rPr>
              <a:t>A</a:t>
            </a:r>
          </a:p>
        </p:txBody>
      </p:sp>
    </p:spTree>
    <p:extLst>
      <p:ext uri="{BB962C8B-B14F-4D97-AF65-F5344CB8AC3E}">
        <p14:creationId xmlns:p14="http://schemas.microsoft.com/office/powerpoint/2010/main" val="50892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9B94C7C-7D4F-79A5-518A-DEE25D9DE80B}"/>
              </a:ext>
            </a:extLst>
          </p:cNvPr>
          <p:cNvSpPr txBox="1"/>
          <p:nvPr/>
        </p:nvSpPr>
        <p:spPr>
          <a:xfrm>
            <a:off x="2636559" y="199803"/>
            <a:ext cx="6439583" cy="2215991"/>
          </a:xfrm>
          <a:prstGeom prst="rect">
            <a:avLst/>
          </a:prstGeom>
          <a:noFill/>
        </p:spPr>
        <p:txBody>
          <a:bodyPr wrap="none" rtlCol="0">
            <a:spAutoFit/>
          </a:bodyPr>
          <a:lstStyle/>
          <a:p>
            <a:r>
              <a:rPr lang="fr-BE" sz="13800" b="1" dirty="0" err="1">
                <a:latin typeface="Interstate regular" panose="02000503080000020004" pitchFamily="2" charset="0"/>
              </a:rPr>
              <a:t>Sarking</a:t>
            </a:r>
            <a:endParaRPr lang="fr-BE" sz="13800" b="1" dirty="0">
              <a:latin typeface="Interstate regular" panose="02000503080000020004" pitchFamily="2" charset="0"/>
            </a:endParaRPr>
          </a:p>
        </p:txBody>
      </p:sp>
      <p:pic>
        <p:nvPicPr>
          <p:cNvPr id="4" name="Image 3">
            <a:extLst>
              <a:ext uri="{FF2B5EF4-FFF2-40B4-BE49-F238E27FC236}">
                <a16:creationId xmlns:a16="http://schemas.microsoft.com/office/drawing/2014/main" id="{C581377F-F15F-727A-0830-48379C336303}"/>
              </a:ext>
            </a:extLst>
          </p:cNvPr>
          <p:cNvPicPr>
            <a:picLocks noChangeAspect="1"/>
          </p:cNvPicPr>
          <p:nvPr/>
        </p:nvPicPr>
        <p:blipFill>
          <a:blip r:embed="rId3"/>
          <a:stretch>
            <a:fillRect/>
          </a:stretch>
        </p:blipFill>
        <p:spPr>
          <a:xfrm>
            <a:off x="-1" y="2194496"/>
            <a:ext cx="12219933" cy="6972955"/>
          </a:xfrm>
          <a:prstGeom prst="rect">
            <a:avLst/>
          </a:prstGeom>
        </p:spPr>
      </p:pic>
      <p:pic>
        <p:nvPicPr>
          <p:cNvPr id="6" name="Image 5">
            <a:extLst>
              <a:ext uri="{FF2B5EF4-FFF2-40B4-BE49-F238E27FC236}">
                <a16:creationId xmlns:a16="http://schemas.microsoft.com/office/drawing/2014/main" id="{6BB115FF-6FFE-8FB8-1CE1-9643EB9CC599}"/>
              </a:ext>
            </a:extLst>
          </p:cNvPr>
          <p:cNvPicPr>
            <a:picLocks noChangeAspect="1"/>
          </p:cNvPicPr>
          <p:nvPr/>
        </p:nvPicPr>
        <p:blipFill>
          <a:blip r:embed="rId4"/>
          <a:stretch>
            <a:fillRect/>
          </a:stretch>
        </p:blipFill>
        <p:spPr>
          <a:xfrm>
            <a:off x="0" y="8128000"/>
            <a:ext cx="12192000" cy="8110091"/>
          </a:xfrm>
          <a:prstGeom prst="rect">
            <a:avLst/>
          </a:prstGeom>
        </p:spPr>
      </p:pic>
      <p:pic>
        <p:nvPicPr>
          <p:cNvPr id="8" name="Image 7">
            <a:extLst>
              <a:ext uri="{FF2B5EF4-FFF2-40B4-BE49-F238E27FC236}">
                <a16:creationId xmlns:a16="http://schemas.microsoft.com/office/drawing/2014/main" id="{7D4E97DB-DE55-8188-21E8-19BF67C8A7D8}"/>
              </a:ext>
            </a:extLst>
          </p:cNvPr>
          <p:cNvPicPr>
            <a:picLocks noChangeAspect="1"/>
          </p:cNvPicPr>
          <p:nvPr/>
        </p:nvPicPr>
        <p:blipFill rotWithShape="1">
          <a:blip r:embed="rId5"/>
          <a:srcRect t="21091"/>
          <a:stretch/>
        </p:blipFill>
        <p:spPr>
          <a:xfrm>
            <a:off x="0" y="2227386"/>
            <a:ext cx="12192000" cy="6363604"/>
          </a:xfrm>
          <a:prstGeom prst="rect">
            <a:avLst/>
          </a:prstGeom>
        </p:spPr>
      </p:pic>
      <p:pic>
        <p:nvPicPr>
          <p:cNvPr id="3" name="Google Shape;111;p1">
            <a:extLst>
              <a:ext uri="{FF2B5EF4-FFF2-40B4-BE49-F238E27FC236}">
                <a16:creationId xmlns:a16="http://schemas.microsoft.com/office/drawing/2014/main" id="{D664EBF8-C5AC-2B76-D298-BD30BA726D4E}"/>
              </a:ext>
            </a:extLst>
          </p:cNvPr>
          <p:cNvPicPr preferRelativeResize="0"/>
          <p:nvPr/>
        </p:nvPicPr>
        <p:blipFill rotWithShape="1">
          <a:blip r:embed="rId6">
            <a:alphaModFix/>
          </a:blip>
          <a:srcRect/>
          <a:stretch/>
        </p:blipFill>
        <p:spPr>
          <a:xfrm>
            <a:off x="9770259" y="14757992"/>
            <a:ext cx="2421741" cy="1498008"/>
          </a:xfrm>
          <a:prstGeom prst="rect">
            <a:avLst/>
          </a:prstGeom>
          <a:noFill/>
          <a:ln>
            <a:noFill/>
          </a:ln>
        </p:spPr>
      </p:pic>
    </p:spTree>
    <p:extLst>
      <p:ext uri="{BB962C8B-B14F-4D97-AF65-F5344CB8AC3E}">
        <p14:creationId xmlns:p14="http://schemas.microsoft.com/office/powerpoint/2010/main" val="113543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61E">
            <a:alpha val="50000"/>
          </a:srgbClr>
        </a:solidFill>
        <a:effectLst/>
      </p:bgPr>
    </p:bg>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C3EA66E-3BD7-363A-0320-2C74BF1ACF83}"/>
              </a:ext>
            </a:extLst>
          </p:cNvPr>
          <p:cNvSpPr txBox="1"/>
          <p:nvPr/>
        </p:nvSpPr>
        <p:spPr>
          <a:xfrm>
            <a:off x="4191468" y="1842634"/>
            <a:ext cx="3809056" cy="1323439"/>
          </a:xfrm>
          <a:prstGeom prst="rect">
            <a:avLst/>
          </a:prstGeom>
          <a:noFill/>
        </p:spPr>
        <p:txBody>
          <a:bodyPr wrap="none" rtlCol="0">
            <a:spAutoFit/>
          </a:bodyPr>
          <a:lstStyle/>
          <a:p>
            <a:pPr algn="ctr"/>
            <a:r>
              <a:rPr lang="fr-BE" sz="8000" b="1" kern="0" dirty="0" err="1">
                <a:latin typeface="Interstate regular" panose="02000503080000020004" pitchFamily="2" charset="0"/>
                <a:ea typeface="Calibri" panose="020F0502020204030204" pitchFamily="34" charset="0"/>
              </a:rPr>
              <a:t>Sarking</a:t>
            </a:r>
            <a:endParaRPr lang="fr-BE" sz="8000" dirty="0">
              <a:latin typeface="Interstate regular" panose="02000503080000020004" pitchFamily="2" charset="0"/>
            </a:endParaRPr>
          </a:p>
        </p:txBody>
      </p:sp>
      <p:sp>
        <p:nvSpPr>
          <p:cNvPr id="7" name="ZoneTexte 6">
            <a:extLst>
              <a:ext uri="{FF2B5EF4-FFF2-40B4-BE49-F238E27FC236}">
                <a16:creationId xmlns:a16="http://schemas.microsoft.com/office/drawing/2014/main" id="{A592C4A7-BDC1-4B5C-EB0B-A860D490A035}"/>
              </a:ext>
            </a:extLst>
          </p:cNvPr>
          <p:cNvSpPr txBox="1"/>
          <p:nvPr/>
        </p:nvSpPr>
        <p:spPr>
          <a:xfrm>
            <a:off x="639093" y="4215820"/>
            <a:ext cx="10913807" cy="9368270"/>
          </a:xfrm>
          <a:prstGeom prst="rect">
            <a:avLst/>
          </a:prstGeom>
          <a:noFill/>
        </p:spPr>
        <p:txBody>
          <a:bodyPr wrap="square">
            <a:spAutoFit/>
          </a:bodyPr>
          <a:lstStyle/>
          <a:p>
            <a:pPr>
              <a:lnSpc>
                <a:spcPct val="107000"/>
              </a:lnSpc>
              <a:spcAft>
                <a:spcPts val="800"/>
              </a:spcAft>
            </a:pPr>
            <a:r>
              <a:rPr lang="fr-FR" sz="3600" dirty="0">
                <a:solidFill>
                  <a:srgbClr val="202122"/>
                </a:solidFill>
                <a:latin typeface="Calibri" panose="020F0502020204030204" pitchFamily="34" charset="0"/>
                <a:ea typeface="Calibri" panose="020F0502020204030204" pitchFamily="34" charset="0"/>
              </a:rPr>
              <a:t>Le </a:t>
            </a:r>
            <a:r>
              <a:rPr lang="fr-FR" sz="3600" dirty="0" err="1">
                <a:solidFill>
                  <a:srgbClr val="202122"/>
                </a:solidFill>
                <a:latin typeface="Calibri" panose="020F0502020204030204" pitchFamily="34" charset="0"/>
                <a:ea typeface="Calibri" panose="020F0502020204030204" pitchFamily="34" charset="0"/>
              </a:rPr>
              <a:t>sarking</a:t>
            </a:r>
            <a:r>
              <a:rPr lang="fr-FR" sz="3600" dirty="0">
                <a:solidFill>
                  <a:srgbClr val="202122"/>
                </a:solidFill>
                <a:latin typeface="Calibri" panose="020F0502020204030204" pitchFamily="34" charset="0"/>
                <a:ea typeface="Calibri" panose="020F0502020204030204" pitchFamily="34" charset="0"/>
              </a:rPr>
              <a:t> est une méthode d'isolation thermique par l'extérieur, recommandée pour les toitures inclinées traditionnelles. Cette technique consiste à mettre en œuvre directement sur les chevrons ou les voliges une isolation continue et performante. </a:t>
            </a:r>
          </a:p>
          <a:p>
            <a:pPr>
              <a:lnSpc>
                <a:spcPct val="107000"/>
              </a:lnSpc>
              <a:spcAft>
                <a:spcPts val="800"/>
              </a:spcAft>
            </a:pPr>
            <a:endParaRPr lang="fr-FR" sz="3600" dirty="0">
              <a:solidFill>
                <a:srgbClr val="202122"/>
              </a:solidFill>
              <a:latin typeface="Calibri" panose="020F0502020204030204" pitchFamily="34" charset="0"/>
              <a:ea typeface="Calibri" panose="020F0502020204030204" pitchFamily="34" charset="0"/>
            </a:endParaRPr>
          </a:p>
          <a:p>
            <a:pPr>
              <a:lnSpc>
                <a:spcPct val="107000"/>
              </a:lnSpc>
              <a:spcAft>
                <a:spcPts val="800"/>
              </a:spcAft>
            </a:pPr>
            <a:r>
              <a:rPr lang="fr-FR" sz="3600" dirty="0">
                <a:latin typeface="Calibri" panose="020F0502020204030204" pitchFamily="34" charset="0"/>
                <a:ea typeface="Calibri" panose="020F0502020204030204" pitchFamily="34" charset="0"/>
              </a:rPr>
              <a:t>Elle repose sur l’installation de plaques d’un matériau isolant entre la charpente et la couverture du toit. </a:t>
            </a:r>
          </a:p>
          <a:p>
            <a:pPr>
              <a:lnSpc>
                <a:spcPct val="107000"/>
              </a:lnSpc>
              <a:spcAft>
                <a:spcPts val="800"/>
              </a:spcAft>
            </a:pPr>
            <a:endParaRPr lang="fr-FR" sz="3600" dirty="0">
              <a:latin typeface="Calibri" panose="020F0502020204030204" pitchFamily="34" charset="0"/>
              <a:ea typeface="Calibri" panose="020F0502020204030204" pitchFamily="34" charset="0"/>
            </a:endParaRPr>
          </a:p>
          <a:p>
            <a:pPr>
              <a:lnSpc>
                <a:spcPct val="107000"/>
              </a:lnSpc>
              <a:spcAft>
                <a:spcPts val="800"/>
              </a:spcAft>
            </a:pPr>
            <a:r>
              <a:rPr lang="fr-FR" sz="3600" dirty="0">
                <a:latin typeface="Calibri" panose="020F0502020204030204" pitchFamily="34" charset="0"/>
                <a:ea typeface="Calibri" panose="020F0502020204030204" pitchFamily="34" charset="0"/>
              </a:rPr>
              <a:t>Tout d’abord, il faut retirer les tuiles. Ensuite, un panneau intérieur sera posé, directement sur les chevrons. Il faut ajouter un pare-vapeur ou un frein-vapeur, une ou deux couches de panneaux isolants, des liteaux et des contre-lattes. En fin, reposer les éléments extérieurs de la toiture à savoir les tuiles, ardoises ou autres.</a:t>
            </a:r>
            <a:endParaRPr lang="fr-BE" sz="3600" dirty="0">
              <a:latin typeface="Calibri" panose="020F0502020204030204" pitchFamily="34" charset="0"/>
              <a:ea typeface="Calibri" panose="020F0502020204030204" pitchFamily="34" charset="0"/>
            </a:endParaRPr>
          </a:p>
        </p:txBody>
      </p:sp>
      <p:sp>
        <p:nvSpPr>
          <p:cNvPr id="2" name="ZoneTexte 1">
            <a:extLst>
              <a:ext uri="{FF2B5EF4-FFF2-40B4-BE49-F238E27FC236}">
                <a16:creationId xmlns:a16="http://schemas.microsoft.com/office/drawing/2014/main" id="{945B7DE3-4383-ED38-A6F7-8019660D2AC7}"/>
              </a:ext>
            </a:extLst>
          </p:cNvPr>
          <p:cNvSpPr txBox="1"/>
          <p:nvPr/>
        </p:nvSpPr>
        <p:spPr>
          <a:xfrm>
            <a:off x="11488615" y="23446"/>
            <a:ext cx="566181" cy="769441"/>
          </a:xfrm>
          <a:prstGeom prst="rect">
            <a:avLst/>
          </a:prstGeom>
          <a:noFill/>
        </p:spPr>
        <p:txBody>
          <a:bodyPr wrap="none" rtlCol="0">
            <a:spAutoFit/>
          </a:bodyPr>
          <a:lstStyle/>
          <a:p>
            <a:r>
              <a:rPr lang="fr-BE" sz="4400" b="1" dirty="0">
                <a:latin typeface="Interstate regular" panose="02000503080000020004" pitchFamily="2" charset="0"/>
              </a:rPr>
              <a:t>B</a:t>
            </a:r>
          </a:p>
        </p:txBody>
      </p:sp>
    </p:spTree>
    <p:extLst>
      <p:ext uri="{BB962C8B-B14F-4D97-AF65-F5344CB8AC3E}">
        <p14:creationId xmlns:p14="http://schemas.microsoft.com/office/powerpoint/2010/main" val="3522417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a:extLst>
              <a:ext uri="{FF2B5EF4-FFF2-40B4-BE49-F238E27FC236}">
                <a16:creationId xmlns:a16="http://schemas.microsoft.com/office/drawing/2014/main" id="{DF2E8707-D8ED-4501-9CF4-3844467EB0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47" y="8128000"/>
            <a:ext cx="12192000" cy="812800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79B94C7C-7D4F-79A5-518A-DEE25D9DE80B}"/>
              </a:ext>
            </a:extLst>
          </p:cNvPr>
          <p:cNvSpPr txBox="1"/>
          <p:nvPr/>
        </p:nvSpPr>
        <p:spPr>
          <a:xfrm>
            <a:off x="2636559" y="199803"/>
            <a:ext cx="6918882" cy="2215991"/>
          </a:xfrm>
          <a:prstGeom prst="rect">
            <a:avLst/>
          </a:prstGeom>
          <a:noFill/>
        </p:spPr>
        <p:txBody>
          <a:bodyPr wrap="none" rtlCol="0">
            <a:spAutoFit/>
          </a:bodyPr>
          <a:lstStyle/>
          <a:p>
            <a:r>
              <a:rPr lang="fr-BE" sz="13800" b="1" dirty="0">
                <a:latin typeface="Interstate regular" panose="02000503080000020004" pitchFamily="2" charset="0"/>
              </a:rPr>
              <a:t>Off </a:t>
            </a:r>
            <a:r>
              <a:rPr lang="fr-BE" sz="13800" b="1" dirty="0" err="1">
                <a:latin typeface="Interstate regular" panose="02000503080000020004" pitchFamily="2" charset="0"/>
              </a:rPr>
              <a:t>grid</a:t>
            </a:r>
            <a:r>
              <a:rPr lang="fr-BE" sz="13800" b="1" dirty="0">
                <a:latin typeface="Interstate regular" panose="02000503080000020004" pitchFamily="2" charset="0"/>
              </a:rPr>
              <a:t> </a:t>
            </a:r>
          </a:p>
        </p:txBody>
      </p:sp>
      <p:pic>
        <p:nvPicPr>
          <p:cNvPr id="4098" name="Picture 2" descr="Premium Vector | On grid and off grid solar cell system isometric">
            <a:extLst>
              <a:ext uri="{FF2B5EF4-FFF2-40B4-BE49-F238E27FC236}">
                <a16:creationId xmlns:a16="http://schemas.microsoft.com/office/drawing/2014/main" id="{0502388E-917E-73E7-9285-5F5D53CBFA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368902"/>
            <a:ext cx="12192000" cy="6813550"/>
          </a:xfrm>
          <a:prstGeom prst="rect">
            <a:avLst/>
          </a:prstGeom>
          <a:noFill/>
          <a:extLst>
            <a:ext uri="{909E8E84-426E-40DD-AFC4-6F175D3DCCD1}">
              <a14:hiddenFill xmlns:a14="http://schemas.microsoft.com/office/drawing/2010/main">
                <a:solidFill>
                  <a:srgbClr val="FFFFFF"/>
                </a:solidFill>
              </a14:hiddenFill>
            </a:ext>
          </a:extLst>
        </p:spPr>
      </p:pic>
      <p:pic>
        <p:nvPicPr>
          <p:cNvPr id="4" name="Google Shape;111;p1">
            <a:extLst>
              <a:ext uri="{FF2B5EF4-FFF2-40B4-BE49-F238E27FC236}">
                <a16:creationId xmlns:a16="http://schemas.microsoft.com/office/drawing/2014/main" id="{0BA43AFC-29DD-E669-EB84-468A6FADF7C1}"/>
              </a:ext>
            </a:extLst>
          </p:cNvPr>
          <p:cNvPicPr preferRelativeResize="0"/>
          <p:nvPr/>
        </p:nvPicPr>
        <p:blipFill rotWithShape="1">
          <a:blip r:embed="rId5">
            <a:alphaModFix/>
          </a:blip>
          <a:srcRect/>
          <a:stretch/>
        </p:blipFill>
        <p:spPr>
          <a:xfrm>
            <a:off x="9770259" y="14757992"/>
            <a:ext cx="2421741" cy="1498008"/>
          </a:xfrm>
          <a:prstGeom prst="rect">
            <a:avLst/>
          </a:prstGeom>
          <a:noFill/>
          <a:ln>
            <a:noFill/>
          </a:ln>
        </p:spPr>
      </p:pic>
    </p:spTree>
    <p:extLst>
      <p:ext uri="{BB962C8B-B14F-4D97-AF65-F5344CB8AC3E}">
        <p14:creationId xmlns:p14="http://schemas.microsoft.com/office/powerpoint/2010/main" val="2315377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C3EA66E-3BD7-363A-0320-2C74BF1ACF83}"/>
              </a:ext>
            </a:extLst>
          </p:cNvPr>
          <p:cNvSpPr txBox="1"/>
          <p:nvPr/>
        </p:nvSpPr>
        <p:spPr>
          <a:xfrm>
            <a:off x="3915751" y="430534"/>
            <a:ext cx="4360489" cy="1323439"/>
          </a:xfrm>
          <a:prstGeom prst="rect">
            <a:avLst/>
          </a:prstGeom>
          <a:noFill/>
        </p:spPr>
        <p:txBody>
          <a:bodyPr wrap="none" rtlCol="0">
            <a:spAutoFit/>
          </a:bodyPr>
          <a:lstStyle/>
          <a:p>
            <a:r>
              <a:rPr lang="fr-BE" sz="8000" b="1" kern="0" dirty="0">
                <a:latin typeface="Interstate regular" panose="02000503080000020004" pitchFamily="2" charset="0"/>
                <a:ea typeface="Calibri" panose="020F0502020204030204" pitchFamily="34" charset="0"/>
              </a:rPr>
              <a:t>Off </a:t>
            </a:r>
            <a:r>
              <a:rPr lang="fr-BE" sz="8000" b="1" kern="0" dirty="0" err="1">
                <a:latin typeface="Interstate regular" panose="02000503080000020004" pitchFamily="2" charset="0"/>
                <a:ea typeface="Calibri" panose="020F0502020204030204" pitchFamily="34" charset="0"/>
              </a:rPr>
              <a:t>grid</a:t>
            </a:r>
            <a:r>
              <a:rPr lang="fr-BE" sz="8000" b="1" kern="0" dirty="0">
                <a:latin typeface="Interstate regular" panose="02000503080000020004" pitchFamily="2" charset="0"/>
                <a:ea typeface="Calibri" panose="020F0502020204030204" pitchFamily="34" charset="0"/>
              </a:rPr>
              <a:t>  </a:t>
            </a:r>
            <a:endParaRPr lang="fr-BE" sz="8000" dirty="0">
              <a:latin typeface="Interstate regular" panose="02000503080000020004" pitchFamily="2" charset="0"/>
            </a:endParaRPr>
          </a:p>
        </p:txBody>
      </p:sp>
      <p:sp>
        <p:nvSpPr>
          <p:cNvPr id="7" name="ZoneTexte 6">
            <a:extLst>
              <a:ext uri="{FF2B5EF4-FFF2-40B4-BE49-F238E27FC236}">
                <a16:creationId xmlns:a16="http://schemas.microsoft.com/office/drawing/2014/main" id="{A592C4A7-BDC1-4B5C-EB0B-A860D490A035}"/>
              </a:ext>
            </a:extLst>
          </p:cNvPr>
          <p:cNvSpPr txBox="1"/>
          <p:nvPr/>
        </p:nvSpPr>
        <p:spPr>
          <a:xfrm>
            <a:off x="639091" y="2205071"/>
            <a:ext cx="10913807" cy="11146641"/>
          </a:xfrm>
          <a:prstGeom prst="rect">
            <a:avLst/>
          </a:prstGeom>
          <a:noFill/>
        </p:spPr>
        <p:txBody>
          <a:bodyPr wrap="square">
            <a:spAutoFit/>
          </a:bodyPr>
          <a:lstStyle/>
          <a:p>
            <a:pPr>
              <a:lnSpc>
                <a:spcPct val="107000"/>
              </a:lnSpc>
              <a:spcAft>
                <a:spcPts val="800"/>
              </a:spcAft>
            </a:pPr>
            <a:r>
              <a:rPr lang="fr-FR" sz="3600" dirty="0">
                <a:solidFill>
                  <a:srgbClr val="202122"/>
                </a:solidFill>
                <a:latin typeface="Calibri" panose="020F0502020204030204" pitchFamily="34" charset="0"/>
                <a:ea typeface="Calibri" panose="020F0502020204030204" pitchFamily="34" charset="0"/>
              </a:rPr>
              <a:t>Le hors réseau (en anglais off-the-</a:t>
            </a:r>
            <a:r>
              <a:rPr lang="fr-FR" sz="3600" dirty="0" err="1">
                <a:solidFill>
                  <a:srgbClr val="202122"/>
                </a:solidFill>
                <a:latin typeface="Calibri" panose="020F0502020204030204" pitchFamily="34" charset="0"/>
                <a:ea typeface="Calibri" panose="020F0502020204030204" pitchFamily="34" charset="0"/>
              </a:rPr>
              <a:t>grid</a:t>
            </a:r>
            <a:r>
              <a:rPr lang="fr-FR" sz="3600" dirty="0">
                <a:solidFill>
                  <a:srgbClr val="202122"/>
                </a:solidFill>
                <a:latin typeface="Calibri" panose="020F0502020204030204" pitchFamily="34" charset="0"/>
                <a:ea typeface="Calibri" panose="020F0502020204030204" pitchFamily="34" charset="0"/>
              </a:rPr>
              <a:t>) est un système et un mode de vie conçus pour fonctionner sans un ou plusieurs services publics d’approvisionnement (eau, gaz, électricité, récolte de déchets, assainissement, etc.). Les maisons hors réseau visent à atteindre l'autonomie ou l'autosuffisance.</a:t>
            </a:r>
          </a:p>
          <a:p>
            <a:pPr>
              <a:lnSpc>
                <a:spcPct val="107000"/>
              </a:lnSpc>
              <a:spcAft>
                <a:spcPts val="800"/>
              </a:spcAft>
            </a:pPr>
            <a:endParaRPr lang="fr-FR" sz="3600" dirty="0">
              <a:solidFill>
                <a:srgbClr val="202122"/>
              </a:solidFill>
              <a:highlight>
                <a:srgbClr val="FFFFFF"/>
              </a:highlight>
              <a:latin typeface="Calibri" panose="020F0502020204030204" pitchFamily="34" charset="0"/>
              <a:ea typeface="Calibri" panose="020F0502020204030204" pitchFamily="34" charset="0"/>
            </a:endParaRPr>
          </a:p>
          <a:p>
            <a:pPr>
              <a:lnSpc>
                <a:spcPct val="107000"/>
              </a:lnSpc>
              <a:spcAft>
                <a:spcPts val="800"/>
              </a:spcAft>
            </a:pPr>
            <a:r>
              <a:rPr lang="fr-FR" sz="3600" dirty="0">
                <a:latin typeface="Calibri" panose="020F0502020204030204" pitchFamily="34" charset="0"/>
                <a:ea typeface="Calibri" panose="020F0502020204030204" pitchFamily="34" charset="0"/>
              </a:rPr>
              <a:t>Lorsqu'on parle de hors réseau, on fait souvent référence au réseau électrique. Dans ce cas, on s’équipe souvent d’un système d'alimentation autonome ou des mini-réseaux généralement destinés à fournir de l'électricité à une petite collectivité.</a:t>
            </a:r>
          </a:p>
          <a:p>
            <a:pPr>
              <a:lnSpc>
                <a:spcPct val="107000"/>
              </a:lnSpc>
              <a:spcAft>
                <a:spcPts val="800"/>
              </a:spcAft>
            </a:pPr>
            <a:endParaRPr lang="fr-FR" sz="3600" dirty="0">
              <a:latin typeface="Calibri" panose="020F0502020204030204" pitchFamily="34" charset="0"/>
              <a:ea typeface="Calibri" panose="020F0502020204030204" pitchFamily="34" charset="0"/>
            </a:endParaRPr>
          </a:p>
          <a:p>
            <a:pPr>
              <a:lnSpc>
                <a:spcPct val="107000"/>
              </a:lnSpc>
              <a:spcAft>
                <a:spcPts val="800"/>
              </a:spcAft>
            </a:pPr>
            <a:r>
              <a:rPr lang="fr-FR" sz="3600" dirty="0">
                <a:latin typeface="Calibri" panose="020F0502020204030204" pitchFamily="34" charset="0"/>
                <a:ea typeface="Calibri" panose="020F0502020204030204" pitchFamily="34" charset="0"/>
              </a:rPr>
              <a:t>L'alimentation électrique peut être produite sur site, avec des sources d'énergie renouvelable telles que le solaire (en particulier le photovoltaïque), l'éolien, la micro hydraulique, la géothermie ; avec un générateur avec suffisamment de réserves de carburant.</a:t>
            </a:r>
            <a:endParaRPr lang="fr-BE" sz="3600" dirty="0">
              <a:latin typeface="Calibri" panose="020F0502020204030204" pitchFamily="34" charset="0"/>
              <a:ea typeface="Calibri" panose="020F0502020204030204" pitchFamily="34" charset="0"/>
            </a:endParaRPr>
          </a:p>
        </p:txBody>
      </p:sp>
      <p:sp>
        <p:nvSpPr>
          <p:cNvPr id="2" name="ZoneTexte 1">
            <a:extLst>
              <a:ext uri="{FF2B5EF4-FFF2-40B4-BE49-F238E27FC236}">
                <a16:creationId xmlns:a16="http://schemas.microsoft.com/office/drawing/2014/main" id="{D293C3CF-9A69-F413-15D6-03EA6B4F9811}"/>
              </a:ext>
            </a:extLst>
          </p:cNvPr>
          <p:cNvSpPr txBox="1"/>
          <p:nvPr/>
        </p:nvSpPr>
        <p:spPr>
          <a:xfrm>
            <a:off x="11488615" y="23446"/>
            <a:ext cx="587020" cy="769441"/>
          </a:xfrm>
          <a:prstGeom prst="rect">
            <a:avLst/>
          </a:prstGeom>
          <a:noFill/>
        </p:spPr>
        <p:txBody>
          <a:bodyPr wrap="none" rtlCol="0">
            <a:spAutoFit/>
          </a:bodyPr>
          <a:lstStyle/>
          <a:p>
            <a:r>
              <a:rPr lang="fr-BE" sz="4400" b="1" dirty="0">
                <a:latin typeface="Interstate regular" panose="02000503080000020004" pitchFamily="2" charset="0"/>
              </a:rPr>
              <a:t>A</a:t>
            </a:r>
          </a:p>
        </p:txBody>
      </p:sp>
    </p:spTree>
    <p:extLst>
      <p:ext uri="{BB962C8B-B14F-4D97-AF65-F5344CB8AC3E}">
        <p14:creationId xmlns:p14="http://schemas.microsoft.com/office/powerpoint/2010/main" val="1092843079"/>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05D580D411046BD2007936659D495" ma:contentTypeVersion="15" ma:contentTypeDescription="Crée un document." ma:contentTypeScope="" ma:versionID="0aa020e606ac3f3f52ebb2bcdbfa9f18">
  <xsd:schema xmlns:xsd="http://www.w3.org/2001/XMLSchema" xmlns:xs="http://www.w3.org/2001/XMLSchema" xmlns:p="http://schemas.microsoft.com/office/2006/metadata/properties" xmlns:ns2="0a20049c-2151-4edd-94eb-3a053f1290c5" xmlns:ns3="2def84cd-9a7e-4f02-9079-a22909800318" targetNamespace="http://schemas.microsoft.com/office/2006/metadata/properties" ma:root="true" ma:fieldsID="0b4d0599e1809d26a0ab64d6e192237c" ns2:_="" ns3:_="">
    <xsd:import namespace="0a20049c-2151-4edd-94eb-3a053f1290c5"/>
    <xsd:import namespace="2def84cd-9a7e-4f02-9079-a2290980031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20049c-2151-4edd-94eb-3a053f1290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Balises d’images" ma:readOnly="false" ma:fieldId="{5cf76f15-5ced-4ddc-b409-7134ff3c332f}" ma:taxonomyMulti="true" ma:sspId="cc4018d8-b214-4a48-af45-02710e18d61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def84cd-9a7e-4f02-9079-a22909800318"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5" nillable="true" ma:displayName="Taxonomy Catch All Column" ma:hidden="true" ma:list="{7573c7fe-a06d-452b-8f84-337ce70ba2ff}" ma:internalName="TaxCatchAll" ma:showField="CatchAllData" ma:web="2def84cd-9a7e-4f02-9079-a2290980031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def84cd-9a7e-4f02-9079-a22909800318" xsi:nil="true"/>
    <lcf76f155ced4ddcb4097134ff3c332f xmlns="0a20049c-2151-4edd-94eb-3a053f1290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A79E133-FC9D-4114-83BB-F38D6981A015}"/>
</file>

<file path=customXml/itemProps2.xml><?xml version="1.0" encoding="utf-8"?>
<ds:datastoreItem xmlns:ds="http://schemas.openxmlformats.org/officeDocument/2006/customXml" ds:itemID="{EEC5D396-25F7-4C34-B262-D9376CFD2532}"/>
</file>

<file path=customXml/itemProps3.xml><?xml version="1.0" encoding="utf-8"?>
<ds:datastoreItem xmlns:ds="http://schemas.openxmlformats.org/officeDocument/2006/customXml" ds:itemID="{28FC920C-4543-4030-A607-52417D72AC24}"/>
</file>

<file path=docProps/app.xml><?xml version="1.0" encoding="utf-8"?>
<Properties xmlns="http://schemas.openxmlformats.org/officeDocument/2006/extended-properties" xmlns:vt="http://schemas.openxmlformats.org/officeDocument/2006/docPropsVTypes">
  <Template>Office 2013 - 2022 Theme</Template>
  <TotalTime>432</TotalTime>
  <Words>501</Words>
  <Application>Microsoft Office PowerPoint</Application>
  <PresentationFormat>Personnalisé</PresentationFormat>
  <Paragraphs>39</Paragraphs>
  <Slides>8</Slides>
  <Notes>8</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8</vt:i4>
      </vt:variant>
    </vt:vector>
  </HeadingPairs>
  <TitlesOfParts>
    <vt:vector size="13" baseType="lpstr">
      <vt:lpstr>Arial</vt:lpstr>
      <vt:lpstr>Calibri</vt:lpstr>
      <vt:lpstr>Calibri Light</vt:lpstr>
      <vt:lpstr>Interstate regular</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andrea giordano</dc:creator>
  <cp:lastModifiedBy>Xavier Gillon</cp:lastModifiedBy>
  <cp:revision>16</cp:revision>
  <cp:lastPrinted>2025-11-20T09:25:22Z</cp:lastPrinted>
  <dcterms:created xsi:type="dcterms:W3CDTF">2025-06-26T12:46:56Z</dcterms:created>
  <dcterms:modified xsi:type="dcterms:W3CDTF">2026-06-01T13:52:21Z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0x01010026E05D580D411046BD2007936659D495</vt:lpwstr>
  </property>
</Properties>
</file>