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8" r:id="rId2"/>
    <p:sldId id="257" r:id="rId3"/>
    <p:sldId id="259" r:id="rId4"/>
    <p:sldId id="256" r:id="rId5"/>
    <p:sldId id="260" r:id="rId6"/>
    <p:sldId id="261" r:id="rId7"/>
    <p:sldId id="262" r:id="rId8"/>
    <p:sldId id="263" r:id="rId9"/>
  </p:sldIdLst>
  <p:sldSz cx="12192000" cy="6858000"/>
  <p:notesSz cx="6669088" cy="98726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96A4"/>
    <a:srgbClr val="FFC61E"/>
    <a:srgbClr val="70AD2D"/>
    <a:srgbClr val="79B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96" autoAdjust="0"/>
    <p:restoredTop sz="94660"/>
  </p:normalViewPr>
  <p:slideViewPr>
    <p:cSldViewPr snapToGrid="0">
      <p:cViewPr varScale="1">
        <p:scale>
          <a:sx n="87" d="100"/>
          <a:sy n="87" d="100"/>
        </p:scale>
        <p:origin x="548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F6788F-8314-4248-9F8D-5D3B289F51E1}" type="datetimeFigureOut">
              <a:rPr lang="fr-BE" smtClean="0"/>
              <a:t>01-06-26</a:t>
            </a:fld>
            <a:endParaRPr lang="fr-BE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73063" y="1233488"/>
            <a:ext cx="5922962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66909" y="4751219"/>
            <a:ext cx="533527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C9F55C-61C4-4D79-B597-D5BC75ED6C6D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631395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29F48B3-E3AD-2B2C-F969-86B61CC383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A7E90331-00B0-F049-D333-A2CE3746AC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9109DD8-4D87-71D6-AC87-DA3351137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A9F6-60EE-4B6F-9727-CA00294DA9A8}" type="datetimeFigureOut">
              <a:rPr lang="fr-BE" smtClean="0"/>
              <a:t>01-06-26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3CFB7AD-247C-AAEB-C0CD-CE0F1BBE7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625B51A-9ED1-CE31-F6F7-E0E674F24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50E6-8716-4962-94A4-F6162864880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3621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E00EC1-1A05-7729-A645-AC7E51F55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BB34B32-76A3-C996-CD89-8BF6C03D80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C0D201-D104-4B6B-A546-CA3DCD2BD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A9F6-60EE-4B6F-9727-CA00294DA9A8}" type="datetimeFigureOut">
              <a:rPr lang="fr-BE" smtClean="0"/>
              <a:t>01-06-26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76620CE-083B-7BA2-5FD3-BE1E365A9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985FD6F-EB35-377C-F08F-0F8A8F366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50E6-8716-4962-94A4-F6162864880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900068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68B222DB-AF7D-D044-4EAC-98BBCDF41C2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C344CC6-B2D8-B89A-E996-F49952A84A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70E362B-5683-BCD3-062A-8D34AF7A2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A9F6-60EE-4B6F-9727-CA00294DA9A8}" type="datetimeFigureOut">
              <a:rPr lang="fr-BE" smtClean="0"/>
              <a:t>01-06-26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D6CE9CD-FE50-8B1C-6890-85DFD1036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2C725C9-C63D-F672-872C-197D593B3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50E6-8716-4962-94A4-F6162864880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079722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FC7FC0-71E4-86DB-64FB-FDC9F7A0F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8957A20-9F5B-4319-A036-A6D0A30A88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C9E441-3F26-F24E-FA33-784FE788B5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A9F6-60EE-4B6F-9727-CA00294DA9A8}" type="datetimeFigureOut">
              <a:rPr lang="fr-BE" smtClean="0"/>
              <a:t>01-06-26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9A1DE61-E915-0E52-12FE-2A3D0571A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AF6DDED-88D2-90A1-A81C-AB3150C5C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50E6-8716-4962-94A4-F6162864880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041176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20631D-2AAF-647D-7B2D-381EA7750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1BD32F2-DDAB-245D-16C9-DB8FA62551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B70DD78-2E50-18EE-060A-39FC7B039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A9F6-60EE-4B6F-9727-CA00294DA9A8}" type="datetimeFigureOut">
              <a:rPr lang="fr-BE" smtClean="0"/>
              <a:t>01-06-26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3AC580C-6DA7-35D3-9CC0-D9E29D7BE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7F3DDEE-FEEE-6BF8-09D0-DAD5A403D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50E6-8716-4962-94A4-F6162864880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920495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32CA0F-5AC6-BB61-B723-63066281F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6830A2D-BC15-7594-90FC-F40F66E72B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15A53CB-6980-9813-A258-C9E023FC2C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B5EC4EB-5715-64EC-DFE6-7C61D75DA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A9F6-60EE-4B6F-9727-CA00294DA9A8}" type="datetimeFigureOut">
              <a:rPr lang="fr-BE" smtClean="0"/>
              <a:t>01-06-26</a:t>
            </a:fld>
            <a:endParaRPr lang="fr-BE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15D4468-D271-E7B4-A8D3-388C9FD4B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335BDF8-ABDC-932F-7025-99E0C6778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50E6-8716-4962-94A4-F6162864880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402278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4EE35F-8507-0D9D-4CA8-4A3A15F74F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FF3FDF3-1507-8866-E1AD-431C9D34FD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6A03DB5-3DB6-9517-20AA-D71DED835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C4FE28E-8B5F-5BDD-A463-7910FD5835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E8EA4A03-F6AE-061E-5954-832D386726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5156FE32-87DE-0411-8F5F-24F7C2853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A9F6-60EE-4B6F-9727-CA00294DA9A8}" type="datetimeFigureOut">
              <a:rPr lang="fr-BE" smtClean="0"/>
              <a:t>01-06-26</a:t>
            </a:fld>
            <a:endParaRPr lang="fr-BE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2281F205-D9F0-0DEE-3C93-D9E220EF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6401716F-24C6-D6AC-E954-DEA7B6D96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50E6-8716-4962-94A4-F6162864880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069244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7F192BF-4F15-1FC0-DA5B-04F84A3FB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3CF058A-CCAB-7386-BCA2-FC7B8725A1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A9F6-60EE-4B6F-9727-CA00294DA9A8}" type="datetimeFigureOut">
              <a:rPr lang="fr-BE" smtClean="0"/>
              <a:t>01-06-26</a:t>
            </a:fld>
            <a:endParaRPr lang="fr-BE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6F0DF59-C0C8-2994-12DE-C5E8A69D4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25DAC72-B57F-0373-942B-199744C52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50E6-8716-4962-94A4-F6162864880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599191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869D665-30C0-B081-8E24-4A760D4D3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A9F6-60EE-4B6F-9727-CA00294DA9A8}" type="datetimeFigureOut">
              <a:rPr lang="fr-BE" smtClean="0"/>
              <a:t>01-06-26</a:t>
            </a:fld>
            <a:endParaRPr lang="fr-BE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7C810CD-A791-6CEC-3567-38B50FDDD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63EB79F-278E-2DE8-B036-16FFB1C3F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50E6-8716-4962-94A4-F6162864880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50415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27AAE8-4973-1A4E-B015-3E242790B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B7C4174-D94C-E3C9-5584-613E9A8800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8B6F932-C0AA-33D8-9FE9-CF534B601D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77D42D2-E6E0-F5D5-0C98-475720534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A9F6-60EE-4B6F-9727-CA00294DA9A8}" type="datetimeFigureOut">
              <a:rPr lang="fr-BE" smtClean="0"/>
              <a:t>01-06-26</a:t>
            </a:fld>
            <a:endParaRPr lang="fr-BE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A1249AA-857F-D588-C425-01464CCC8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69F5107-EE73-FE58-DBA4-042190B09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50E6-8716-4962-94A4-F6162864880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35931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01B326-56FB-8C83-D368-2CAC54A913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9EE7F650-E152-8FE1-B01E-393EE46D09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A7B6AD4-A19F-3B89-51CE-9D17780991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5BA57DF-E49A-8FB2-F0DA-E7EAA3B48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A9F6-60EE-4B6F-9727-CA00294DA9A8}" type="datetimeFigureOut">
              <a:rPr lang="fr-BE" smtClean="0"/>
              <a:t>01-06-26</a:t>
            </a:fld>
            <a:endParaRPr lang="fr-BE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D514A3A-F6CE-3991-F849-2B9A79D22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AC84546-83E9-3E1F-A6DF-7C45FBC71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50E6-8716-4962-94A4-F6162864880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658532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CD26E18-E17E-1BEF-5C80-4FB79F1BC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1BD7F91-38FC-6694-B159-9A9C8A8AA3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99C50B7-7ACB-5C82-0E43-0CBD590600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84A9F6-60EE-4B6F-9727-CA00294DA9A8}" type="datetimeFigureOut">
              <a:rPr lang="fr-BE" smtClean="0"/>
              <a:t>01-06-26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5654E62-32B1-5EF9-B6BB-331D1B561A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22A208A-3B93-F9C5-ED20-A887618C71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750E6-8716-4962-94A4-F61628648808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80824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6B0D0074-06C9-A7F4-E5CA-3FBEF153AC6D}"/>
              </a:ext>
            </a:extLst>
          </p:cNvPr>
          <p:cNvSpPr/>
          <p:nvPr/>
        </p:nvSpPr>
        <p:spPr>
          <a:xfrm flipV="1">
            <a:off x="0" y="0"/>
            <a:ext cx="12192000" cy="6858000"/>
          </a:xfrm>
          <a:prstGeom prst="rtTriangle">
            <a:avLst/>
          </a:prstGeom>
          <a:solidFill>
            <a:srgbClr val="FFC6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dirty="0"/>
          </a:p>
        </p:txBody>
      </p:sp>
      <p:sp>
        <p:nvSpPr>
          <p:cNvPr id="5" name="Triangle rectangle 4">
            <a:extLst>
              <a:ext uri="{FF2B5EF4-FFF2-40B4-BE49-F238E27FC236}">
                <a16:creationId xmlns:a16="http://schemas.microsoft.com/office/drawing/2014/main" id="{E4DED78B-B815-F188-0DFF-B4C034876994}"/>
              </a:ext>
            </a:extLst>
          </p:cNvPr>
          <p:cNvSpPr/>
          <p:nvPr/>
        </p:nvSpPr>
        <p:spPr>
          <a:xfrm flipH="1">
            <a:off x="0" y="0"/>
            <a:ext cx="12192000" cy="6858000"/>
          </a:xfrm>
          <a:prstGeom prst="rtTriangle">
            <a:avLst/>
          </a:prstGeom>
          <a:solidFill>
            <a:srgbClr val="79BCC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1A193D3-64FB-67E8-3730-421ED1BFCE59}"/>
              </a:ext>
            </a:extLst>
          </p:cNvPr>
          <p:cNvSpPr txBox="1"/>
          <p:nvPr/>
        </p:nvSpPr>
        <p:spPr>
          <a:xfrm>
            <a:off x="619433" y="216309"/>
            <a:ext cx="537637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9600" b="1" dirty="0">
                <a:latin typeface="Interstate regular" panose="02000503080000020004" pitchFamily="2" charset="0"/>
              </a:rPr>
              <a:t>Région Wallonne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81F671C-F1A4-9E2B-F70E-820CADCD8202}"/>
              </a:ext>
            </a:extLst>
          </p:cNvPr>
          <p:cNvSpPr txBox="1"/>
          <p:nvPr/>
        </p:nvSpPr>
        <p:spPr>
          <a:xfrm>
            <a:off x="6196190" y="3429000"/>
            <a:ext cx="6205545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9600" b="1" dirty="0">
                <a:latin typeface="Interstate regular" panose="02000503080000020004" pitchFamily="2" charset="0"/>
              </a:rPr>
              <a:t>Cirque </a:t>
            </a:r>
          </a:p>
          <a:p>
            <a:r>
              <a:rPr lang="fr-BE" sz="9600" b="1" dirty="0">
                <a:latin typeface="Interstate regular" panose="02000503080000020004" pitchFamily="2" charset="0"/>
              </a:rPr>
              <a:t>Bouglione </a:t>
            </a:r>
          </a:p>
        </p:txBody>
      </p:sp>
    </p:spTree>
    <p:extLst>
      <p:ext uri="{BB962C8B-B14F-4D97-AF65-F5344CB8AC3E}">
        <p14:creationId xmlns:p14="http://schemas.microsoft.com/office/powerpoint/2010/main" val="2166811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6B0D0074-06C9-A7F4-E5CA-3FBEF153AC6D}"/>
              </a:ext>
            </a:extLst>
          </p:cNvPr>
          <p:cNvSpPr/>
          <p:nvPr/>
        </p:nvSpPr>
        <p:spPr>
          <a:xfrm flipV="1">
            <a:off x="0" y="0"/>
            <a:ext cx="12192000" cy="6858000"/>
          </a:xfrm>
          <a:prstGeom prst="rtTriangle">
            <a:avLst/>
          </a:prstGeom>
          <a:solidFill>
            <a:srgbClr val="FFC6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dirty="0"/>
          </a:p>
        </p:txBody>
      </p:sp>
      <p:sp>
        <p:nvSpPr>
          <p:cNvPr id="5" name="Triangle rectangle 4">
            <a:extLst>
              <a:ext uri="{FF2B5EF4-FFF2-40B4-BE49-F238E27FC236}">
                <a16:creationId xmlns:a16="http://schemas.microsoft.com/office/drawing/2014/main" id="{E4DED78B-B815-F188-0DFF-B4C034876994}"/>
              </a:ext>
            </a:extLst>
          </p:cNvPr>
          <p:cNvSpPr/>
          <p:nvPr/>
        </p:nvSpPr>
        <p:spPr>
          <a:xfrm flipH="1">
            <a:off x="0" y="0"/>
            <a:ext cx="12192000" cy="6858000"/>
          </a:xfrm>
          <a:prstGeom prst="rtTriangle">
            <a:avLst/>
          </a:prstGeom>
          <a:solidFill>
            <a:srgbClr val="79BCC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1A193D3-64FB-67E8-3730-421ED1BFCE59}"/>
              </a:ext>
            </a:extLst>
          </p:cNvPr>
          <p:cNvSpPr txBox="1"/>
          <p:nvPr/>
        </p:nvSpPr>
        <p:spPr>
          <a:xfrm>
            <a:off x="619433" y="216309"/>
            <a:ext cx="5101076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9600" b="1" dirty="0">
                <a:latin typeface="Interstate regular" panose="02000503080000020004" pitchFamily="2" charset="0"/>
              </a:rPr>
              <a:t>Jambon </a:t>
            </a:r>
          </a:p>
          <a:p>
            <a:r>
              <a:rPr lang="fr-BE" sz="9600" b="1" dirty="0">
                <a:latin typeface="Interstate regular" panose="02000503080000020004" pitchFamily="2" charset="0"/>
              </a:rPr>
              <a:t>beurre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81F671C-F1A4-9E2B-F70E-820CADCD8202}"/>
              </a:ext>
            </a:extLst>
          </p:cNvPr>
          <p:cNvSpPr txBox="1"/>
          <p:nvPr/>
        </p:nvSpPr>
        <p:spPr>
          <a:xfrm>
            <a:off x="6196190" y="3429000"/>
            <a:ext cx="5474576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9600" b="1" dirty="0">
                <a:latin typeface="Interstate regular" panose="02000503080000020004" pitchFamily="2" charset="0"/>
              </a:rPr>
              <a:t>Panneau</a:t>
            </a:r>
          </a:p>
          <a:p>
            <a:r>
              <a:rPr lang="fr-BE" sz="9600" b="1" dirty="0">
                <a:latin typeface="Interstate regular" panose="02000503080000020004" pitchFamily="2" charset="0"/>
              </a:rPr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6217481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91CA890-B7B5-451F-3B78-55F46BED5539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2996A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B6E9B18-49B6-7113-B15A-2889F5EB32AC}"/>
              </a:ext>
            </a:extLst>
          </p:cNvPr>
          <p:cNvSpPr txBox="1"/>
          <p:nvPr/>
        </p:nvSpPr>
        <p:spPr>
          <a:xfrm>
            <a:off x="803773" y="1097280"/>
            <a:ext cx="10859907" cy="3961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fr-BE" sz="3200" b="1" strike="noStrike" dirty="0">
                <a:effectLst/>
                <a:highlight>
                  <a:srgbClr val="FFC61E"/>
                </a:highlight>
                <a:latin typeface="Interstate regular" panose="02000503080000020004" pitchFamily="2" charset="0"/>
                <a:ea typeface="Calibri" panose="020F0502020204030204" pitchFamily="34" charset="0"/>
              </a:rPr>
              <a:t>Région Wallonne / Cirque Bouglione </a:t>
            </a:r>
            <a:r>
              <a:rPr lang="fr-BE" sz="2800" b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(45’-60’)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BE" sz="2800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Ce sont surtout des clowns </a:t>
            </a:r>
            <a:r>
              <a:rPr lang="fr-BE" sz="2800" i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(cirque ou les 2)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BE" sz="2800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Où est ce le plus facile d’obtenir ce que l’on veut ? </a:t>
            </a:r>
            <a:r>
              <a:rPr lang="fr-BE" sz="2800" i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(cirque)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BE" sz="2800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Le rappel ne marche pas toujours </a:t>
            </a:r>
            <a:r>
              <a:rPr lang="fr-BE" sz="2800" i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(les deux)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BE" sz="2800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Ne vous a jamais vraiment fait rire </a:t>
            </a:r>
            <a:r>
              <a:rPr lang="fr-BE" sz="2800" i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(RW ou les 2)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BE" sz="2800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Peut vous faire crédit </a:t>
            </a:r>
            <a:r>
              <a:rPr lang="fr-BE" sz="2800" i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(RW </a:t>
            </a:r>
            <a:r>
              <a:rPr lang="fr-BE" sz="2800" i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fr-BE" sz="2800" i="1" u="sng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prêt taux zéro</a:t>
            </a:r>
            <a:r>
              <a:rPr lang="fr-BE" sz="2800" i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BE" sz="2800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vous berce d’illusions (cirque)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747F067-D2C2-ED35-CBDC-8FF11DDEED2F}"/>
              </a:ext>
            </a:extLst>
          </p:cNvPr>
          <p:cNvSpPr txBox="1"/>
          <p:nvPr/>
        </p:nvSpPr>
        <p:spPr>
          <a:xfrm>
            <a:off x="11787722" y="0"/>
            <a:ext cx="404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2400" b="1" dirty="0">
                <a:latin typeface="Interstate regular" panose="02000503080000020004" pitchFamily="2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1601603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96A4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FB6E9B18-49B6-7113-B15A-2889F5EB32AC}"/>
              </a:ext>
            </a:extLst>
          </p:cNvPr>
          <p:cNvSpPr txBox="1"/>
          <p:nvPr/>
        </p:nvSpPr>
        <p:spPr>
          <a:xfrm>
            <a:off x="803773" y="1097280"/>
            <a:ext cx="10859907" cy="4422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fr-BE" sz="3200" b="1" strike="noStrike" dirty="0">
                <a:effectLst/>
                <a:highlight>
                  <a:srgbClr val="FFC61E"/>
                </a:highlight>
                <a:latin typeface="Interstate regular" panose="02000503080000020004" pitchFamily="2" charset="0"/>
                <a:ea typeface="Calibri" panose="020F0502020204030204" pitchFamily="34" charset="0"/>
              </a:rPr>
              <a:t>Jambon beurre / panneau sandwich </a:t>
            </a:r>
            <a:r>
              <a:rPr lang="fr-BE" sz="2800" b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(45’-60’)</a:t>
            </a:r>
            <a:endParaRPr lang="fr-BE" sz="2800" u="none" strike="noStrike" dirty="0">
              <a:effectLst/>
              <a:latin typeface="Interstate regular" panose="02000503080000020004" pitchFamily="2" charset="0"/>
              <a:ea typeface="Calibri" panose="020F0502020204030204" pitchFamily="34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BE" sz="2800" dirty="0">
                <a:latin typeface="Interstate regular" panose="02000503080000020004" pitchFamily="2" charset="0"/>
                <a:ea typeface="Calibri" panose="020F0502020204030204" pitchFamily="34" charset="0"/>
              </a:rPr>
              <a:t>L</a:t>
            </a:r>
            <a:r>
              <a:rPr lang="fr-BE" sz="2800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e plus important c’est la qualité des éléments </a:t>
            </a:r>
            <a:r>
              <a:rPr lang="fr-BE" sz="2800" i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(les 2)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BE" sz="2800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C’est meilleur avec de la mayo </a:t>
            </a:r>
            <a:r>
              <a:rPr lang="fr-BE" sz="2800" i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(jambon beurre)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BE" sz="2800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A une bonne performance en isolation </a:t>
            </a:r>
            <a:r>
              <a:rPr lang="fr-BE" sz="2800" i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(panneau sandwich)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BE" sz="2800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Large possibilité de finitions et de styles </a:t>
            </a:r>
            <a:r>
              <a:rPr lang="fr-BE" sz="2800" i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(les 2)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BE" sz="2800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Parfait pour la rénovation de toiture ou les nouvelles constructions </a:t>
            </a:r>
            <a:r>
              <a:rPr lang="fr-BE" sz="2800" i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(panneau sandwich)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BE" sz="2800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Très efficace pour couper… du froid/ la faim </a:t>
            </a:r>
            <a:r>
              <a:rPr lang="fr-BE" sz="2800" i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(en fonction)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14642ED-5E26-1633-88AA-47B56465A3AE}"/>
              </a:ext>
            </a:extLst>
          </p:cNvPr>
          <p:cNvSpPr txBox="1"/>
          <p:nvPr/>
        </p:nvSpPr>
        <p:spPr>
          <a:xfrm>
            <a:off x="11787722" y="0"/>
            <a:ext cx="404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2400" b="1" dirty="0">
                <a:latin typeface="Interstate regular" panose="02000503080000020004" pitchFamily="2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783895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6B0D0074-06C9-A7F4-E5CA-3FBEF153AC6D}"/>
              </a:ext>
            </a:extLst>
          </p:cNvPr>
          <p:cNvSpPr/>
          <p:nvPr/>
        </p:nvSpPr>
        <p:spPr>
          <a:xfrm flipV="1">
            <a:off x="0" y="0"/>
            <a:ext cx="12192000" cy="6858000"/>
          </a:xfrm>
          <a:prstGeom prst="rtTriangle">
            <a:avLst/>
          </a:prstGeom>
          <a:solidFill>
            <a:srgbClr val="FFC6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dirty="0"/>
          </a:p>
        </p:txBody>
      </p:sp>
      <p:sp>
        <p:nvSpPr>
          <p:cNvPr id="5" name="Triangle rectangle 4">
            <a:extLst>
              <a:ext uri="{FF2B5EF4-FFF2-40B4-BE49-F238E27FC236}">
                <a16:creationId xmlns:a16="http://schemas.microsoft.com/office/drawing/2014/main" id="{E4DED78B-B815-F188-0DFF-B4C034876994}"/>
              </a:ext>
            </a:extLst>
          </p:cNvPr>
          <p:cNvSpPr/>
          <p:nvPr/>
        </p:nvSpPr>
        <p:spPr>
          <a:xfrm flipH="1">
            <a:off x="0" y="0"/>
            <a:ext cx="12192000" cy="6858000"/>
          </a:xfrm>
          <a:prstGeom prst="rtTriangle">
            <a:avLst/>
          </a:prstGeom>
          <a:solidFill>
            <a:srgbClr val="79BCC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1A193D3-64FB-67E8-3730-421ED1BFCE59}"/>
              </a:ext>
            </a:extLst>
          </p:cNvPr>
          <p:cNvSpPr txBox="1"/>
          <p:nvPr/>
        </p:nvSpPr>
        <p:spPr>
          <a:xfrm>
            <a:off x="619433" y="216309"/>
            <a:ext cx="8186857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600" b="1" dirty="0">
                <a:latin typeface="Interstate regular" panose="02000503080000020004" pitchFamily="2" charset="0"/>
              </a:rPr>
              <a:t>Un chantier à </a:t>
            </a:r>
          </a:p>
          <a:p>
            <a:r>
              <a:rPr lang="fr-FR" sz="9600" b="1" dirty="0">
                <a:latin typeface="Interstate regular" panose="02000503080000020004" pitchFamily="2" charset="0"/>
              </a:rPr>
              <a:t>la maison</a:t>
            </a:r>
            <a:endParaRPr lang="fr-BE" sz="9600" b="1" dirty="0">
              <a:latin typeface="Interstate regular" panose="02000503080000020004" pitchFamily="2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81F671C-F1A4-9E2B-F70E-820CADCD8202}"/>
              </a:ext>
            </a:extLst>
          </p:cNvPr>
          <p:cNvSpPr txBox="1"/>
          <p:nvPr/>
        </p:nvSpPr>
        <p:spPr>
          <a:xfrm>
            <a:off x="6521730" y="2346245"/>
            <a:ext cx="5500224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BE" sz="9600" b="1" dirty="0">
                <a:latin typeface="Interstate regular" panose="02000503080000020004" pitchFamily="2" charset="0"/>
              </a:rPr>
              <a:t>Des </a:t>
            </a:r>
          </a:p>
          <a:p>
            <a:pPr algn="r"/>
            <a:r>
              <a:rPr lang="fr-BE" sz="9600" b="1" dirty="0">
                <a:latin typeface="Interstate regular" panose="02000503080000020004" pitchFamily="2" charset="0"/>
              </a:rPr>
              <a:t>vacances</a:t>
            </a:r>
          </a:p>
          <a:p>
            <a:pPr algn="r"/>
            <a:r>
              <a:rPr lang="fr-BE" sz="9600" b="1" dirty="0">
                <a:latin typeface="Interstate regular" panose="02000503080000020004" pitchFamily="2" charset="0"/>
              </a:rPr>
              <a:t> à Ibiza </a:t>
            </a:r>
          </a:p>
        </p:txBody>
      </p:sp>
    </p:spTree>
    <p:extLst>
      <p:ext uri="{BB962C8B-B14F-4D97-AF65-F5344CB8AC3E}">
        <p14:creationId xmlns:p14="http://schemas.microsoft.com/office/powerpoint/2010/main" val="12636317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6B0D0074-06C9-A7F4-E5CA-3FBEF153AC6D}"/>
              </a:ext>
            </a:extLst>
          </p:cNvPr>
          <p:cNvSpPr/>
          <p:nvPr/>
        </p:nvSpPr>
        <p:spPr>
          <a:xfrm flipV="1">
            <a:off x="0" y="0"/>
            <a:ext cx="12192000" cy="6858000"/>
          </a:xfrm>
          <a:prstGeom prst="rtTriangle">
            <a:avLst/>
          </a:prstGeom>
          <a:solidFill>
            <a:srgbClr val="FFC6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dirty="0"/>
          </a:p>
        </p:txBody>
      </p:sp>
      <p:sp>
        <p:nvSpPr>
          <p:cNvPr id="5" name="Triangle rectangle 4">
            <a:extLst>
              <a:ext uri="{FF2B5EF4-FFF2-40B4-BE49-F238E27FC236}">
                <a16:creationId xmlns:a16="http://schemas.microsoft.com/office/drawing/2014/main" id="{E4DED78B-B815-F188-0DFF-B4C034876994}"/>
              </a:ext>
            </a:extLst>
          </p:cNvPr>
          <p:cNvSpPr/>
          <p:nvPr/>
        </p:nvSpPr>
        <p:spPr>
          <a:xfrm flipH="1">
            <a:off x="0" y="0"/>
            <a:ext cx="12192000" cy="6858000"/>
          </a:xfrm>
          <a:prstGeom prst="rtTriangle">
            <a:avLst/>
          </a:prstGeom>
          <a:solidFill>
            <a:srgbClr val="79BCC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1A193D3-64FB-67E8-3730-421ED1BFCE59}"/>
              </a:ext>
            </a:extLst>
          </p:cNvPr>
          <p:cNvSpPr txBox="1"/>
          <p:nvPr/>
        </p:nvSpPr>
        <p:spPr>
          <a:xfrm>
            <a:off x="432620" y="216309"/>
            <a:ext cx="675476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9600" b="1" dirty="0">
                <a:latin typeface="Interstate regular" panose="02000503080000020004" pitchFamily="2" charset="0"/>
              </a:rPr>
              <a:t>Panneaux photovoltaïques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81F671C-F1A4-9E2B-F70E-820CADCD8202}"/>
              </a:ext>
            </a:extLst>
          </p:cNvPr>
          <p:cNvSpPr txBox="1"/>
          <p:nvPr/>
        </p:nvSpPr>
        <p:spPr>
          <a:xfrm>
            <a:off x="6196190" y="3429000"/>
            <a:ext cx="6128601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9600" b="1" dirty="0">
                <a:latin typeface="Interstate regular" panose="02000503080000020004" pitchFamily="2" charset="0"/>
              </a:rPr>
              <a:t>Panneaux </a:t>
            </a:r>
          </a:p>
          <a:p>
            <a:r>
              <a:rPr lang="fr-BE" sz="9600" b="1" dirty="0">
                <a:latin typeface="Interstate regular" panose="02000503080000020004" pitchFamily="2" charset="0"/>
              </a:rPr>
              <a:t>routiers</a:t>
            </a:r>
          </a:p>
        </p:txBody>
      </p:sp>
    </p:spTree>
    <p:extLst>
      <p:ext uri="{BB962C8B-B14F-4D97-AF65-F5344CB8AC3E}">
        <p14:creationId xmlns:p14="http://schemas.microsoft.com/office/powerpoint/2010/main" val="1976989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96A4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FB6E9B18-49B6-7113-B15A-2889F5EB32AC}"/>
              </a:ext>
            </a:extLst>
          </p:cNvPr>
          <p:cNvSpPr txBox="1"/>
          <p:nvPr/>
        </p:nvSpPr>
        <p:spPr>
          <a:xfrm>
            <a:off x="803773" y="320530"/>
            <a:ext cx="10859907" cy="6010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fr-FR" sz="3200" b="1" strike="noStrike" dirty="0">
                <a:effectLst/>
                <a:highlight>
                  <a:srgbClr val="FFC61E"/>
                </a:highlight>
                <a:latin typeface="Interstate regular" panose="02000503080000020004" pitchFamily="2" charset="0"/>
                <a:ea typeface="Calibri" panose="020F0502020204030204" pitchFamily="34" charset="0"/>
              </a:rPr>
              <a:t>Un chantier à la maison / Des vacances à </a:t>
            </a:r>
            <a:r>
              <a:rPr lang="fr-FR" sz="3200" b="1" strike="noStrike" dirty="0" err="1">
                <a:effectLst/>
                <a:highlight>
                  <a:srgbClr val="FFC61E"/>
                </a:highlight>
                <a:latin typeface="Interstate regular" panose="02000503080000020004" pitchFamily="2" charset="0"/>
                <a:ea typeface="Calibri" panose="020F0502020204030204" pitchFamily="34" charset="0"/>
              </a:rPr>
              <a:t>ibiza</a:t>
            </a:r>
            <a:r>
              <a:rPr lang="fr-FR" sz="3200" b="1" strike="noStrike" dirty="0">
                <a:effectLst/>
                <a:highlight>
                  <a:srgbClr val="FFC61E"/>
                </a:highlight>
                <a:latin typeface="Interstate regular" panose="02000503080000020004" pitchFamily="2" charset="0"/>
                <a:ea typeface="Calibri" panose="020F0502020204030204" pitchFamily="34" charset="0"/>
              </a:rPr>
              <a:t> </a:t>
            </a:r>
            <a:r>
              <a:rPr lang="fr-BE" sz="2800" b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(45’-60’)</a:t>
            </a:r>
            <a:endParaRPr lang="fr-BE" sz="2800" u="none" strike="noStrike" dirty="0">
              <a:effectLst/>
              <a:latin typeface="Interstate regular" panose="02000503080000020004" pitchFamily="2" charset="0"/>
              <a:ea typeface="Calibri" panose="020F0502020204030204" pitchFamily="34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dirty="0">
                <a:latin typeface="Interstate regular" panose="02000503080000020004" pitchFamily="2" charset="0"/>
                <a:ea typeface="Calibri" panose="020F0502020204030204" pitchFamily="34" charset="0"/>
              </a:rPr>
              <a:t>Fait du bruit </a:t>
            </a:r>
            <a:r>
              <a:rPr lang="fr-FR" sz="2800" i="1" dirty="0">
                <a:latin typeface="Interstate regular" panose="02000503080000020004" pitchFamily="2" charset="0"/>
                <a:ea typeface="Calibri" panose="020F0502020204030204" pitchFamily="34" charset="0"/>
              </a:rPr>
              <a:t>(chantier)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dirty="0">
                <a:latin typeface="Interstate regular" panose="02000503080000020004" pitchFamily="2" charset="0"/>
                <a:ea typeface="Calibri" panose="020F0502020204030204" pitchFamily="34" charset="0"/>
              </a:rPr>
              <a:t>Laisse des bons souvenirs </a:t>
            </a:r>
            <a:r>
              <a:rPr lang="fr-FR" sz="2800" i="1" dirty="0">
                <a:latin typeface="Interstate regular" panose="02000503080000020004" pitchFamily="2" charset="0"/>
                <a:ea typeface="Calibri" panose="020F0502020204030204" pitchFamily="34" charset="0"/>
              </a:rPr>
              <a:t>(les 2)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dirty="0">
                <a:latin typeface="Interstate regular" panose="02000503080000020004" pitchFamily="2" charset="0"/>
                <a:ea typeface="Calibri" panose="020F0502020204030204" pitchFamily="34" charset="0"/>
              </a:rPr>
              <a:t>On est content quand c’est fini </a:t>
            </a:r>
            <a:r>
              <a:rPr lang="fr-FR" sz="2800" i="1" dirty="0">
                <a:latin typeface="Interstate regular" panose="02000503080000020004" pitchFamily="2" charset="0"/>
                <a:ea typeface="Calibri" panose="020F0502020204030204" pitchFamily="34" charset="0"/>
              </a:rPr>
              <a:t>(chantier)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dirty="0">
                <a:latin typeface="Interstate regular" panose="02000503080000020004" pitchFamily="2" charset="0"/>
                <a:ea typeface="Calibri" panose="020F0502020204030204" pitchFamily="34" charset="0"/>
              </a:rPr>
              <a:t>Permet d’améliorer ses compétences en langues étrangères </a:t>
            </a:r>
            <a:r>
              <a:rPr lang="fr-FR" sz="2800" i="1" dirty="0">
                <a:latin typeface="Interstate regular" panose="02000503080000020004" pitchFamily="2" charset="0"/>
                <a:ea typeface="Calibri" panose="020F0502020204030204" pitchFamily="34" charset="0"/>
              </a:rPr>
              <a:t>(Ibiza, les 2 peut être acceptés)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dirty="0">
                <a:latin typeface="Interstate regular" panose="02000503080000020004" pitchFamily="2" charset="0"/>
                <a:ea typeface="Calibri" panose="020F0502020204030204" pitchFamily="34" charset="0"/>
              </a:rPr>
              <a:t>On ne le regrette pas le lendemain de la veille </a:t>
            </a:r>
            <a:r>
              <a:rPr lang="fr-FR" sz="2800" i="1" dirty="0">
                <a:latin typeface="Interstate regular" panose="02000503080000020004" pitchFamily="2" charset="0"/>
                <a:ea typeface="Calibri" panose="020F0502020204030204" pitchFamily="34" charset="0"/>
              </a:rPr>
              <a:t>(les 2)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dirty="0">
                <a:latin typeface="Interstate regular" panose="02000503080000020004" pitchFamily="2" charset="0"/>
                <a:ea typeface="Calibri" panose="020F0502020204030204" pitchFamily="34" charset="0"/>
              </a:rPr>
              <a:t>L’option </a:t>
            </a:r>
            <a:r>
              <a:rPr lang="fr-FR" sz="2800" dirty="0" err="1">
                <a:latin typeface="Interstate regular" panose="02000503080000020004" pitchFamily="2" charset="0"/>
                <a:ea typeface="Calibri" panose="020F0502020204030204" pitchFamily="34" charset="0"/>
              </a:rPr>
              <a:t>all-in</a:t>
            </a:r>
            <a:r>
              <a:rPr lang="fr-FR" sz="2800" dirty="0">
                <a:latin typeface="Interstate regular" panose="02000503080000020004" pitchFamily="2" charset="0"/>
                <a:ea typeface="Calibri" panose="020F0502020204030204" pitchFamily="34" charset="0"/>
              </a:rPr>
              <a:t> coûte cher </a:t>
            </a:r>
            <a:r>
              <a:rPr lang="fr-FR" sz="2800" i="1" dirty="0">
                <a:latin typeface="Interstate regular" panose="02000503080000020004" pitchFamily="2" charset="0"/>
                <a:ea typeface="Calibri" panose="020F0502020204030204" pitchFamily="34" charset="0"/>
              </a:rPr>
              <a:t>(les 2)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dirty="0">
                <a:latin typeface="Interstate regular" panose="02000503080000020004" pitchFamily="2" charset="0"/>
                <a:ea typeface="Calibri" panose="020F0502020204030204" pitchFamily="34" charset="0"/>
              </a:rPr>
              <a:t>Mais les bons plans existent !  </a:t>
            </a:r>
            <a:r>
              <a:rPr lang="fr-FR" sz="2800" dirty="0">
                <a:solidFill>
                  <a:srgbClr val="FF0000"/>
                </a:solidFill>
                <a:latin typeface="Interstate regular" panose="02000503080000020004" pitchFamily="2" charset="0"/>
                <a:ea typeface="Calibri" panose="020F0502020204030204" pitchFamily="34" charset="0"/>
              </a:rPr>
              <a:t>Nommer les plateformes </a:t>
            </a:r>
            <a:r>
              <a:rPr lang="fr-FR" sz="2800" dirty="0">
                <a:latin typeface="Interstate regular" panose="02000503080000020004" pitchFamily="2" charset="0"/>
                <a:ea typeface="Calibri" panose="020F0502020204030204" pitchFamily="34" charset="0"/>
              </a:rPr>
              <a:t>Vaut mieux ne pas faire les préparatifs la veille </a:t>
            </a:r>
            <a:r>
              <a:rPr lang="fr-FR" sz="2800" i="1" dirty="0">
                <a:latin typeface="Interstate regular" panose="02000503080000020004" pitchFamily="2" charset="0"/>
                <a:ea typeface="Calibri" panose="020F0502020204030204" pitchFamily="34" charset="0"/>
              </a:rPr>
              <a:t>(chantier ou les 2)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BE887FB-52B3-8F40-EA0B-D29F489BD055}"/>
              </a:ext>
            </a:extLst>
          </p:cNvPr>
          <p:cNvSpPr txBox="1"/>
          <p:nvPr/>
        </p:nvSpPr>
        <p:spPr>
          <a:xfrm>
            <a:off x="11787722" y="0"/>
            <a:ext cx="404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2400" b="1" dirty="0">
                <a:latin typeface="Interstate regular" panose="02000503080000020004" pitchFamily="2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528077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8C0D89-4B62-893F-7D47-E310DACA66F2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2996A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B6E9B18-49B6-7113-B15A-2889F5EB32AC}"/>
              </a:ext>
            </a:extLst>
          </p:cNvPr>
          <p:cNvSpPr txBox="1"/>
          <p:nvPr/>
        </p:nvSpPr>
        <p:spPr>
          <a:xfrm>
            <a:off x="803773" y="1097280"/>
            <a:ext cx="10859907" cy="4524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fr-BE" sz="3200" b="1" strike="noStrike" dirty="0">
                <a:effectLst/>
                <a:highlight>
                  <a:srgbClr val="FFC61E"/>
                </a:highlight>
                <a:latin typeface="Interstate regular" panose="02000503080000020004" pitchFamily="2" charset="0"/>
                <a:ea typeface="Calibri" panose="020F0502020204030204" pitchFamily="34" charset="0"/>
              </a:rPr>
              <a:t>Panneaux photovoltaïques / Panneaux routiers </a:t>
            </a:r>
            <a:r>
              <a:rPr lang="fr-BE" sz="2800" b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(45’-60’)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L’orientation est essentielle pour l’efficacité </a:t>
            </a:r>
            <a:r>
              <a:rPr lang="fr-FR" sz="2800" i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(les 2)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On les voit parfois accrochés à l’envers </a:t>
            </a:r>
            <a:r>
              <a:rPr lang="fr-FR" sz="2800" i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(routiers)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Ça suscite débat dans le milieu écolo </a:t>
            </a:r>
            <a:r>
              <a:rPr lang="fr-FR" sz="2800" i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(</a:t>
            </a:r>
            <a:r>
              <a:rPr lang="fr-FR" sz="2800" i="1" u="none" strike="noStrike" dirty="0" err="1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photovolt</a:t>
            </a:r>
            <a:r>
              <a:rPr lang="fr-FR" sz="2800" i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Parfois il y en trop, parfois il y en a pas assez </a:t>
            </a:r>
            <a:r>
              <a:rPr lang="fr-FR" sz="2800" i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(les 2)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On comprend pas toujours à quoi ils servent </a:t>
            </a:r>
            <a:r>
              <a:rPr lang="fr-FR" sz="2800" i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(routiers)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Ils profitent à la collectivité </a:t>
            </a:r>
            <a:r>
              <a:rPr lang="fr-FR" sz="2800" i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(routiers, ou les 2)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-"/>
            </a:pPr>
            <a:r>
              <a:rPr lang="fr-FR" sz="2800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Quand ils décrochent on est perdus </a:t>
            </a:r>
            <a:r>
              <a:rPr lang="fr-FR" sz="2800" i="1" u="none" strike="noStrike" dirty="0">
                <a:effectLst/>
                <a:latin typeface="Interstate regular" panose="02000503080000020004" pitchFamily="2" charset="0"/>
                <a:ea typeface="Calibri" panose="020F0502020204030204" pitchFamily="34" charset="0"/>
              </a:rPr>
              <a:t>(routiers)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E516E6F-C767-2DC0-18C4-0B7CADFD61EE}"/>
              </a:ext>
            </a:extLst>
          </p:cNvPr>
          <p:cNvSpPr txBox="1"/>
          <p:nvPr/>
        </p:nvSpPr>
        <p:spPr>
          <a:xfrm>
            <a:off x="11787722" y="0"/>
            <a:ext cx="404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2400" b="1" dirty="0">
                <a:latin typeface="Interstate regular" panose="02000503080000020004" pitchFamily="2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282999349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6E05D580D411046BD2007936659D495" ma:contentTypeVersion="15" ma:contentTypeDescription="Crée un document." ma:contentTypeScope="" ma:versionID="0aa020e606ac3f3f52ebb2bcdbfa9f18">
  <xsd:schema xmlns:xsd="http://www.w3.org/2001/XMLSchema" xmlns:xs="http://www.w3.org/2001/XMLSchema" xmlns:p="http://schemas.microsoft.com/office/2006/metadata/properties" xmlns:ns2="0a20049c-2151-4edd-94eb-3a053f1290c5" xmlns:ns3="2def84cd-9a7e-4f02-9079-a22909800318" targetNamespace="http://schemas.microsoft.com/office/2006/metadata/properties" ma:root="true" ma:fieldsID="0b4d0599e1809d26a0ab64d6e192237c" ns2:_="" ns3:_="">
    <xsd:import namespace="0a20049c-2151-4edd-94eb-3a053f1290c5"/>
    <xsd:import namespace="2def84cd-9a7e-4f02-9079-a2290980031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20049c-2151-4edd-94eb-3a053f1290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Balises d’images" ma:readOnly="false" ma:fieldId="{5cf76f15-5ced-4ddc-b409-7134ff3c332f}" ma:taxonomyMulti="true" ma:sspId="cc4018d8-b214-4a48-af45-02710e18d61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ef84cd-9a7e-4f02-9079-a2290980031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7573c7fe-a06d-452b-8f84-337ce70ba2ff}" ma:internalName="TaxCatchAll" ma:showField="CatchAllData" ma:web="2def84cd-9a7e-4f02-9079-a2290980031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def84cd-9a7e-4f02-9079-a22909800318" xsi:nil="true"/>
    <lcf76f155ced4ddcb4097134ff3c332f xmlns="0a20049c-2151-4edd-94eb-3a053f1290c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C87D305-A403-48FE-A974-0119655701CE}"/>
</file>

<file path=customXml/itemProps2.xml><?xml version="1.0" encoding="utf-8"?>
<ds:datastoreItem xmlns:ds="http://schemas.openxmlformats.org/officeDocument/2006/customXml" ds:itemID="{FBC684EC-500E-40E9-A29A-D604A21CD7E1}"/>
</file>

<file path=customXml/itemProps3.xml><?xml version="1.0" encoding="utf-8"?>
<ds:datastoreItem xmlns:ds="http://schemas.openxmlformats.org/officeDocument/2006/customXml" ds:itemID="{32030B24-E59E-4022-A918-9AFE8A4D9079}"/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372</Words>
  <Application>Microsoft Office PowerPoint</Application>
  <PresentationFormat>Grand écran</PresentationFormat>
  <Paragraphs>49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Interstate regular</vt:lpstr>
      <vt:lpstr>Symbol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andrea giordano</dc:creator>
  <cp:lastModifiedBy>Xavier Gillon</cp:lastModifiedBy>
  <cp:revision>18</cp:revision>
  <cp:lastPrinted>2025-08-25T11:42:11Z</cp:lastPrinted>
  <dcterms:created xsi:type="dcterms:W3CDTF">2025-06-24T12:49:07Z</dcterms:created>
  <dcterms:modified xsi:type="dcterms:W3CDTF">2026-06-01T13:55:10Z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0x01010026E05D580D411046BD2007936659D495</vt:lpwstr>
  </property>
</Properties>
</file>