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
  </p:notesMasterIdLst>
  <p:sldIdLst>
    <p:sldId id="256" r:id="rId2"/>
    <p:sldId id="257" r:id="rId3"/>
    <p:sldId id="262" r:id="rId4"/>
    <p:sldId id="264" r:id="rId5"/>
    <p:sldId id="267" r:id="rId6"/>
    <p:sldId id="266" r:id="rId7"/>
  </p:sldIdLst>
  <p:sldSz cx="12192000" cy="16256000"/>
  <p:notesSz cx="6669088"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BCC3"/>
    <a:srgbClr val="FFC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7" d="100"/>
          <a:sy n="37" d="100"/>
        </p:scale>
        <p:origin x="23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777607" y="0"/>
            <a:ext cx="2889938" cy="495348"/>
          </a:xfrm>
          <a:prstGeom prst="rect">
            <a:avLst/>
          </a:prstGeom>
        </p:spPr>
        <p:txBody>
          <a:bodyPr vert="horz" lIns="91440" tIns="45720" rIns="91440" bIns="45720" rtlCol="0"/>
          <a:lstStyle>
            <a:lvl1pPr algn="r">
              <a:defRPr sz="1200"/>
            </a:lvl1pPr>
          </a:lstStyle>
          <a:p>
            <a:fld id="{C2713A7D-77A9-4635-8F99-B995660D3301}" type="datetimeFigureOut">
              <a:rPr lang="fr-BE" smtClean="0"/>
              <a:t>01-06-26</a:t>
            </a:fld>
            <a:endParaRPr lang="fr-BE"/>
          </a:p>
        </p:txBody>
      </p:sp>
      <p:sp>
        <p:nvSpPr>
          <p:cNvPr id="4" name="Espace réservé de l'image des diapositives 3"/>
          <p:cNvSpPr>
            <a:spLocks noGrp="1" noRot="1" noChangeAspect="1"/>
          </p:cNvSpPr>
          <p:nvPr>
            <p:ph type="sldImg" idx="2"/>
          </p:nvPr>
        </p:nvSpPr>
        <p:spPr>
          <a:xfrm>
            <a:off x="2085975" y="1233488"/>
            <a:ext cx="2497138" cy="3332162"/>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notes 4"/>
          <p:cNvSpPr>
            <a:spLocks noGrp="1"/>
          </p:cNvSpPr>
          <p:nvPr>
            <p:ph type="body" sz="quarter" idx="3"/>
          </p:nvPr>
        </p:nvSpPr>
        <p:spPr>
          <a:xfrm>
            <a:off x="666909" y="4751219"/>
            <a:ext cx="5335270" cy="3887361"/>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9377317"/>
            <a:ext cx="2889938" cy="495347"/>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777607" y="9377317"/>
            <a:ext cx="2889938" cy="495347"/>
          </a:xfrm>
          <a:prstGeom prst="rect">
            <a:avLst/>
          </a:prstGeom>
        </p:spPr>
        <p:txBody>
          <a:bodyPr vert="horz" lIns="91440" tIns="45720" rIns="91440" bIns="45720" rtlCol="0" anchor="b"/>
          <a:lstStyle>
            <a:lvl1pPr algn="r">
              <a:defRPr sz="1200"/>
            </a:lvl1pPr>
          </a:lstStyle>
          <a:p>
            <a:fld id="{9ED6C634-7078-49C7-9C07-2CFA35784154}" type="slidenum">
              <a:rPr lang="fr-BE" smtClean="0"/>
              <a:t>‹N°›</a:t>
            </a:fld>
            <a:endParaRPr lang="fr-BE"/>
          </a:p>
        </p:txBody>
      </p:sp>
    </p:spTree>
    <p:extLst>
      <p:ext uri="{BB962C8B-B14F-4D97-AF65-F5344CB8AC3E}">
        <p14:creationId xmlns:p14="http://schemas.microsoft.com/office/powerpoint/2010/main" val="2372983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1</a:t>
            </a:fld>
            <a:endParaRPr lang="fr-BE"/>
          </a:p>
        </p:txBody>
      </p:sp>
    </p:spTree>
    <p:extLst>
      <p:ext uri="{BB962C8B-B14F-4D97-AF65-F5344CB8AC3E}">
        <p14:creationId xmlns:p14="http://schemas.microsoft.com/office/powerpoint/2010/main" val="1362282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2</a:t>
            </a:fld>
            <a:endParaRPr lang="fr-BE"/>
          </a:p>
        </p:txBody>
      </p:sp>
    </p:spTree>
    <p:extLst>
      <p:ext uri="{BB962C8B-B14F-4D97-AF65-F5344CB8AC3E}">
        <p14:creationId xmlns:p14="http://schemas.microsoft.com/office/powerpoint/2010/main" val="3364558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3</a:t>
            </a:fld>
            <a:endParaRPr lang="fr-BE"/>
          </a:p>
        </p:txBody>
      </p:sp>
    </p:spTree>
    <p:extLst>
      <p:ext uri="{BB962C8B-B14F-4D97-AF65-F5344CB8AC3E}">
        <p14:creationId xmlns:p14="http://schemas.microsoft.com/office/powerpoint/2010/main" val="1455782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4</a:t>
            </a:fld>
            <a:endParaRPr lang="fr-BE"/>
          </a:p>
        </p:txBody>
      </p:sp>
    </p:spTree>
    <p:extLst>
      <p:ext uri="{BB962C8B-B14F-4D97-AF65-F5344CB8AC3E}">
        <p14:creationId xmlns:p14="http://schemas.microsoft.com/office/powerpoint/2010/main" val="1738378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5</a:t>
            </a:fld>
            <a:endParaRPr lang="fr-BE"/>
          </a:p>
        </p:txBody>
      </p:sp>
    </p:spTree>
    <p:extLst>
      <p:ext uri="{BB962C8B-B14F-4D97-AF65-F5344CB8AC3E}">
        <p14:creationId xmlns:p14="http://schemas.microsoft.com/office/powerpoint/2010/main" val="2439521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6</a:t>
            </a:fld>
            <a:endParaRPr lang="fr-BE"/>
          </a:p>
        </p:txBody>
      </p:sp>
    </p:spTree>
    <p:extLst>
      <p:ext uri="{BB962C8B-B14F-4D97-AF65-F5344CB8AC3E}">
        <p14:creationId xmlns:p14="http://schemas.microsoft.com/office/powerpoint/2010/main" val="2873372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660416"/>
            <a:ext cx="10363200" cy="5659496"/>
          </a:xfrm>
        </p:spPr>
        <p:txBody>
          <a:bodyPr anchor="b"/>
          <a:lstStyle>
            <a:lvl1pPr algn="ctr">
              <a:defRPr sz="8000"/>
            </a:lvl1pPr>
          </a:lstStyle>
          <a:p>
            <a:r>
              <a:rPr lang="fr-FR"/>
              <a:t>Modifiez le style du titre</a:t>
            </a:r>
            <a:endParaRPr lang="en-US" dirty="0"/>
          </a:p>
        </p:txBody>
      </p:sp>
      <p:sp>
        <p:nvSpPr>
          <p:cNvPr id="3" name="Subtitle 2"/>
          <p:cNvSpPr>
            <a:spLocks noGrp="1"/>
          </p:cNvSpPr>
          <p:nvPr>
            <p:ph type="subTitle" idx="1"/>
          </p:nvPr>
        </p:nvSpPr>
        <p:spPr>
          <a:xfrm>
            <a:off x="1524000" y="8538164"/>
            <a:ext cx="9144000" cy="3924769"/>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2514137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21520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865481"/>
            <a:ext cx="2628900" cy="13776209"/>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1" y="865481"/>
            <a:ext cx="7734300" cy="1377620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607552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706077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1" y="4052716"/>
            <a:ext cx="10515600" cy="6762043"/>
          </a:xfrm>
        </p:spPr>
        <p:txBody>
          <a:bodyPr anchor="b"/>
          <a:lstStyle>
            <a:lvl1pPr>
              <a:defRPr sz="8000"/>
            </a:lvl1pPr>
          </a:lstStyle>
          <a:p>
            <a:r>
              <a:rPr lang="fr-FR"/>
              <a:t>Modifiez le style du titre</a:t>
            </a:r>
            <a:endParaRPr lang="en-US" dirty="0"/>
          </a:p>
        </p:txBody>
      </p:sp>
      <p:sp>
        <p:nvSpPr>
          <p:cNvPr id="3" name="Text Placeholder 2"/>
          <p:cNvSpPr>
            <a:spLocks noGrp="1"/>
          </p:cNvSpPr>
          <p:nvPr>
            <p:ph type="body" idx="1"/>
          </p:nvPr>
        </p:nvSpPr>
        <p:spPr>
          <a:xfrm>
            <a:off x="831851" y="10878731"/>
            <a:ext cx="10515600" cy="3555999"/>
          </a:xfrm>
        </p:spPr>
        <p:txBody>
          <a:bodyPr/>
          <a:lstStyle>
            <a:lvl1pPr marL="0" indent="0">
              <a:buNone/>
              <a:defRPr sz="32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24649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38200" y="4327407"/>
            <a:ext cx="5181600" cy="103142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4327407"/>
            <a:ext cx="5181600" cy="103142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527390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865485"/>
            <a:ext cx="10515600" cy="3142075"/>
          </a:xfrm>
        </p:spPr>
        <p:txBody>
          <a:bodyPr/>
          <a:lstStyle/>
          <a:p>
            <a:r>
              <a:rPr lang="fr-FR"/>
              <a:t>Modifiez le style du titre</a:t>
            </a:r>
            <a:endParaRPr lang="en-US" dirty="0"/>
          </a:p>
        </p:txBody>
      </p:sp>
      <p:sp>
        <p:nvSpPr>
          <p:cNvPr id="3" name="Text Placeholder 2"/>
          <p:cNvSpPr>
            <a:spLocks noGrp="1"/>
          </p:cNvSpPr>
          <p:nvPr>
            <p:ph type="body" idx="1"/>
          </p:nvPr>
        </p:nvSpPr>
        <p:spPr>
          <a:xfrm>
            <a:off x="839789" y="3984979"/>
            <a:ext cx="5157787" cy="195297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4" name="Content Placeholder 3"/>
          <p:cNvSpPr>
            <a:spLocks noGrp="1"/>
          </p:cNvSpPr>
          <p:nvPr>
            <p:ph sz="half" idx="2"/>
          </p:nvPr>
        </p:nvSpPr>
        <p:spPr>
          <a:xfrm>
            <a:off x="839789" y="5937956"/>
            <a:ext cx="5157787" cy="87338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72201" y="3984979"/>
            <a:ext cx="5183188" cy="195297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6" name="Content Placeholder 5"/>
          <p:cNvSpPr>
            <a:spLocks noGrp="1"/>
          </p:cNvSpPr>
          <p:nvPr>
            <p:ph sz="quarter" idx="4"/>
          </p:nvPr>
        </p:nvSpPr>
        <p:spPr>
          <a:xfrm>
            <a:off x="6172201" y="5937956"/>
            <a:ext cx="5183188" cy="87338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02D0D867-80C7-481C-97D4-ABE0CF650400}" type="datetimeFigureOut">
              <a:rPr lang="fr-BE" smtClean="0"/>
              <a:t>01-06-26</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125135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02D0D867-80C7-481C-97D4-ABE0CF650400}" type="datetimeFigureOut">
              <a:rPr lang="fr-BE" smtClean="0"/>
              <a:t>01-06-26</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2711347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D0D867-80C7-481C-97D4-ABE0CF650400}" type="datetimeFigureOut">
              <a:rPr lang="fr-BE" smtClean="0"/>
              <a:t>01-06-26</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1860965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1083733"/>
            <a:ext cx="3932237" cy="3793067"/>
          </a:xfrm>
        </p:spPr>
        <p:txBody>
          <a:bodyPr anchor="b"/>
          <a:lstStyle>
            <a:lvl1pPr>
              <a:defRPr sz="4267"/>
            </a:lvl1pPr>
          </a:lstStyle>
          <a:p>
            <a:r>
              <a:rPr lang="fr-FR"/>
              <a:t>Modifiez le style du titre</a:t>
            </a:r>
            <a:endParaRPr lang="en-US" dirty="0"/>
          </a:p>
        </p:txBody>
      </p:sp>
      <p:sp>
        <p:nvSpPr>
          <p:cNvPr id="3" name="Content Placeholder 2"/>
          <p:cNvSpPr>
            <a:spLocks noGrp="1"/>
          </p:cNvSpPr>
          <p:nvPr>
            <p:ph idx="1"/>
          </p:nvPr>
        </p:nvSpPr>
        <p:spPr>
          <a:xfrm>
            <a:off x="5183188" y="2340567"/>
            <a:ext cx="6172200" cy="11552296"/>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39788" y="4876800"/>
            <a:ext cx="3932237" cy="9034875"/>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4175745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1083733"/>
            <a:ext cx="3932237" cy="3793067"/>
          </a:xfrm>
        </p:spPr>
        <p:txBody>
          <a:bodyPr anchor="b"/>
          <a:lstStyle>
            <a:lvl1pPr>
              <a:defRPr sz="4267"/>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2340567"/>
            <a:ext cx="6172200" cy="11552296"/>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fr-FR"/>
              <a:t>Cliquez sur l'icône pour ajouter une image</a:t>
            </a:r>
            <a:endParaRPr lang="en-US" dirty="0"/>
          </a:p>
        </p:txBody>
      </p:sp>
      <p:sp>
        <p:nvSpPr>
          <p:cNvPr id="4" name="Text Placeholder 3"/>
          <p:cNvSpPr>
            <a:spLocks noGrp="1"/>
          </p:cNvSpPr>
          <p:nvPr>
            <p:ph type="body" sz="half" idx="2"/>
          </p:nvPr>
        </p:nvSpPr>
        <p:spPr>
          <a:xfrm>
            <a:off x="839788" y="4876800"/>
            <a:ext cx="3932237" cy="9034875"/>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60748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65485"/>
            <a:ext cx="10515600" cy="3142075"/>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38200" y="4327407"/>
            <a:ext cx="10515600" cy="1031428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15066908"/>
            <a:ext cx="2743200" cy="865481"/>
          </a:xfrm>
          <a:prstGeom prst="rect">
            <a:avLst/>
          </a:prstGeom>
        </p:spPr>
        <p:txBody>
          <a:bodyPr vert="horz" lIns="91440" tIns="45720" rIns="91440" bIns="45720" rtlCol="0" anchor="ctr"/>
          <a:lstStyle>
            <a:lvl1pPr algn="l">
              <a:defRPr sz="1600">
                <a:solidFill>
                  <a:schemeClr val="tx1">
                    <a:tint val="75000"/>
                  </a:schemeClr>
                </a:solidFill>
              </a:defRPr>
            </a:lvl1pPr>
          </a:lstStyle>
          <a:p>
            <a:fld id="{02D0D867-80C7-481C-97D4-ABE0CF650400}" type="datetimeFigureOut">
              <a:rPr lang="fr-BE" smtClean="0"/>
              <a:t>01-06-26</a:t>
            </a:fld>
            <a:endParaRPr lang="fr-BE"/>
          </a:p>
        </p:txBody>
      </p:sp>
      <p:sp>
        <p:nvSpPr>
          <p:cNvPr id="5" name="Footer Placeholder 4"/>
          <p:cNvSpPr>
            <a:spLocks noGrp="1"/>
          </p:cNvSpPr>
          <p:nvPr>
            <p:ph type="ftr" sz="quarter" idx="3"/>
          </p:nvPr>
        </p:nvSpPr>
        <p:spPr>
          <a:xfrm>
            <a:off x="4038600" y="15066908"/>
            <a:ext cx="4114800" cy="865481"/>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15066908"/>
            <a:ext cx="2743200" cy="865481"/>
          </a:xfrm>
          <a:prstGeom prst="rect">
            <a:avLst/>
          </a:prstGeom>
        </p:spPr>
        <p:txBody>
          <a:bodyPr vert="horz" lIns="91440" tIns="45720" rIns="91440" bIns="45720" rtlCol="0" anchor="ctr"/>
          <a:lstStyle>
            <a:lvl1pPr algn="r">
              <a:defRPr sz="1600">
                <a:solidFill>
                  <a:schemeClr val="tx1">
                    <a:tint val="75000"/>
                  </a:schemeClr>
                </a:solidFill>
              </a:defRPr>
            </a:lvl1pPr>
          </a:lstStyle>
          <a:p>
            <a:fld id="{B31A34C2-A359-41A6-84D2-8259894680F6}" type="slidenum">
              <a:rPr lang="fr-BE" smtClean="0"/>
              <a:t>‹N°›</a:t>
            </a:fld>
            <a:endParaRPr lang="fr-BE"/>
          </a:p>
        </p:txBody>
      </p:sp>
    </p:spTree>
    <p:extLst>
      <p:ext uri="{BB962C8B-B14F-4D97-AF65-F5344CB8AC3E}">
        <p14:creationId xmlns:p14="http://schemas.microsoft.com/office/powerpoint/2010/main" val="118618271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C3EA66E-3BD7-363A-0320-2C74BF1ACF83}"/>
              </a:ext>
            </a:extLst>
          </p:cNvPr>
          <p:cNvSpPr txBox="1"/>
          <p:nvPr/>
        </p:nvSpPr>
        <p:spPr>
          <a:xfrm>
            <a:off x="2529820" y="34840"/>
            <a:ext cx="7186583" cy="2215991"/>
          </a:xfrm>
          <a:prstGeom prst="rect">
            <a:avLst/>
          </a:prstGeom>
          <a:noFill/>
        </p:spPr>
        <p:txBody>
          <a:bodyPr wrap="none" rtlCol="0">
            <a:spAutoFit/>
          </a:bodyPr>
          <a:lstStyle/>
          <a:p>
            <a:r>
              <a:rPr lang="fr-BE" sz="13800" b="1" kern="0" dirty="0" err="1">
                <a:latin typeface="Interstate regular" panose="02000503080000020004" pitchFamily="2" charset="0"/>
                <a:ea typeface="Calibri" panose="020F0502020204030204" pitchFamily="34" charset="0"/>
              </a:rPr>
              <a:t>Kotatsu</a:t>
            </a:r>
            <a:r>
              <a:rPr lang="fr-BE" sz="13800" b="1" kern="0" dirty="0">
                <a:latin typeface="Interstate regular" panose="02000503080000020004" pitchFamily="2" charset="0"/>
                <a:ea typeface="Calibri" panose="020F0502020204030204" pitchFamily="34" charset="0"/>
              </a:rPr>
              <a:t> </a:t>
            </a:r>
            <a:endParaRPr lang="fr-BE" sz="13800" dirty="0">
              <a:latin typeface="Interstate regular" panose="02000503080000020004" pitchFamily="2" charset="0"/>
            </a:endParaRPr>
          </a:p>
        </p:txBody>
      </p:sp>
      <p:pic>
        <p:nvPicPr>
          <p:cNvPr id="6" name="Image 5">
            <a:extLst>
              <a:ext uri="{FF2B5EF4-FFF2-40B4-BE49-F238E27FC236}">
                <a16:creationId xmlns:a16="http://schemas.microsoft.com/office/drawing/2014/main" id="{D3D017E9-85B9-BFCB-BC83-C83462EDB71C}"/>
              </a:ext>
            </a:extLst>
          </p:cNvPr>
          <p:cNvPicPr>
            <a:picLocks noChangeAspect="1"/>
          </p:cNvPicPr>
          <p:nvPr/>
        </p:nvPicPr>
        <p:blipFill rotWithShape="1">
          <a:blip r:embed="rId3"/>
          <a:srcRect t="12652"/>
          <a:stretch/>
        </p:blipFill>
        <p:spPr>
          <a:xfrm>
            <a:off x="0" y="2250831"/>
            <a:ext cx="12246225" cy="6372810"/>
          </a:xfrm>
          <a:prstGeom prst="rect">
            <a:avLst/>
          </a:prstGeom>
        </p:spPr>
      </p:pic>
      <p:pic>
        <p:nvPicPr>
          <p:cNvPr id="8" name="Image 7">
            <a:extLst>
              <a:ext uri="{FF2B5EF4-FFF2-40B4-BE49-F238E27FC236}">
                <a16:creationId xmlns:a16="http://schemas.microsoft.com/office/drawing/2014/main" id="{A4B721AA-681C-A8DE-3DD1-5ADF4300ADA4}"/>
              </a:ext>
            </a:extLst>
          </p:cNvPr>
          <p:cNvPicPr>
            <a:picLocks noChangeAspect="1"/>
          </p:cNvPicPr>
          <p:nvPr/>
        </p:nvPicPr>
        <p:blipFill rotWithShape="1">
          <a:blip r:embed="rId4"/>
          <a:srcRect r="1770" b="-100"/>
          <a:stretch/>
        </p:blipFill>
        <p:spPr>
          <a:xfrm>
            <a:off x="1" y="8369630"/>
            <a:ext cx="12191999" cy="7886369"/>
          </a:xfrm>
          <a:prstGeom prst="rect">
            <a:avLst/>
          </a:prstGeom>
        </p:spPr>
      </p:pic>
      <p:pic>
        <p:nvPicPr>
          <p:cNvPr id="3" name="Google Shape;111;p1">
            <a:extLst>
              <a:ext uri="{FF2B5EF4-FFF2-40B4-BE49-F238E27FC236}">
                <a16:creationId xmlns:a16="http://schemas.microsoft.com/office/drawing/2014/main" id="{A25585FF-31B2-01FD-A145-B5DFFDC88B7A}"/>
              </a:ext>
            </a:extLst>
          </p:cNvPr>
          <p:cNvPicPr preferRelativeResize="0"/>
          <p:nvPr/>
        </p:nvPicPr>
        <p:blipFill rotWithShape="1">
          <a:blip r:embed="rId5">
            <a:alphaModFix/>
          </a:blip>
          <a:srcRect/>
          <a:stretch/>
        </p:blipFill>
        <p:spPr>
          <a:xfrm>
            <a:off x="9770259" y="14736727"/>
            <a:ext cx="2421741" cy="1498008"/>
          </a:xfrm>
          <a:prstGeom prst="rect">
            <a:avLst/>
          </a:prstGeom>
          <a:noFill/>
          <a:ln>
            <a:noFill/>
          </a:ln>
        </p:spPr>
      </p:pic>
    </p:spTree>
    <p:extLst>
      <p:ext uri="{BB962C8B-B14F-4D97-AF65-F5344CB8AC3E}">
        <p14:creationId xmlns:p14="http://schemas.microsoft.com/office/powerpoint/2010/main" val="1460598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8A08DA-F853-FC62-23B7-32BCEB0F1975}"/>
              </a:ext>
            </a:extLst>
          </p:cNvPr>
          <p:cNvSpPr/>
          <p:nvPr/>
        </p:nvSpPr>
        <p:spPr>
          <a:xfrm>
            <a:off x="0" y="0"/>
            <a:ext cx="12192000" cy="16232554"/>
          </a:xfrm>
          <a:prstGeom prst="rect">
            <a:avLst/>
          </a:prstGeom>
          <a:solidFill>
            <a:srgbClr val="79BCC3">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ZoneTexte 3">
            <a:extLst>
              <a:ext uri="{FF2B5EF4-FFF2-40B4-BE49-F238E27FC236}">
                <a16:creationId xmlns:a16="http://schemas.microsoft.com/office/drawing/2014/main" id="{9C3EA66E-3BD7-363A-0320-2C74BF1ACF83}"/>
              </a:ext>
            </a:extLst>
          </p:cNvPr>
          <p:cNvSpPr txBox="1"/>
          <p:nvPr/>
        </p:nvSpPr>
        <p:spPr>
          <a:xfrm>
            <a:off x="3973463" y="2697003"/>
            <a:ext cx="4245073" cy="1323439"/>
          </a:xfrm>
          <a:prstGeom prst="rect">
            <a:avLst/>
          </a:prstGeom>
          <a:noFill/>
        </p:spPr>
        <p:txBody>
          <a:bodyPr wrap="none" rtlCol="0">
            <a:spAutoFit/>
          </a:bodyPr>
          <a:lstStyle/>
          <a:p>
            <a:r>
              <a:rPr lang="fr-BE" sz="8000" b="1" kern="0" dirty="0" err="1">
                <a:latin typeface="Interstate regular" panose="02000503080000020004" pitchFamily="2" charset="0"/>
                <a:ea typeface="Calibri" panose="020F0502020204030204" pitchFamily="34" charset="0"/>
              </a:rPr>
              <a:t>Kotatsu</a:t>
            </a:r>
            <a:r>
              <a:rPr lang="fr-BE" sz="8000" b="1" kern="0" dirty="0">
                <a:latin typeface="Interstate regular" panose="02000503080000020004" pitchFamily="2" charset="0"/>
                <a:ea typeface="Calibri" panose="020F0502020204030204" pitchFamily="34" charset="0"/>
              </a:rPr>
              <a:t> </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2212256" y="5132564"/>
            <a:ext cx="7767485" cy="7718523"/>
          </a:xfrm>
          <a:prstGeom prst="rect">
            <a:avLst/>
          </a:prstGeom>
          <a:noFill/>
        </p:spPr>
        <p:txBody>
          <a:bodyPr wrap="square">
            <a:spAutoFit/>
          </a:bodyPr>
          <a:lstStyle/>
          <a:p>
            <a:pPr algn="just">
              <a:lnSpc>
                <a:spcPct val="107000"/>
              </a:lnSpc>
              <a:spcAft>
                <a:spcPts val="800"/>
              </a:spcAft>
            </a:pPr>
            <a:r>
              <a:rPr lang="fr-BE" sz="1801" dirty="0">
                <a:solidFill>
                  <a:srgbClr val="202122"/>
                </a:solidFill>
                <a:latin typeface="Calibri" panose="020F0502020204030204" pitchFamily="34" charset="0"/>
                <a:ea typeface="Calibri" panose="020F0502020204030204" pitchFamily="34" charset="0"/>
              </a:rPr>
              <a:t> </a:t>
            </a:r>
            <a:r>
              <a:rPr lang="fr-BE" sz="4000" dirty="0">
                <a:solidFill>
                  <a:srgbClr val="202122"/>
                </a:solidFill>
                <a:latin typeface="Calibri" panose="020F0502020204030204" pitchFamily="34" charset="0"/>
                <a:ea typeface="Calibri" panose="020F0502020204030204" pitchFamily="34" charset="0"/>
              </a:rPr>
              <a:t>Il s'agit d'une table basse recouverte d'une couverture épaisse avec un chauffage intégré en dessous. </a:t>
            </a:r>
          </a:p>
          <a:p>
            <a:pPr algn="just">
              <a:lnSpc>
                <a:spcPct val="107000"/>
              </a:lnSpc>
              <a:spcAft>
                <a:spcPts val="800"/>
              </a:spcAft>
            </a:pPr>
            <a:endParaRPr lang="fr-BE" sz="4000" dirty="0">
              <a:solidFill>
                <a:srgbClr val="202122"/>
              </a:solidFill>
              <a:latin typeface="Calibri" panose="020F0502020204030204" pitchFamily="34" charset="0"/>
              <a:ea typeface="Calibri" panose="020F0502020204030204" pitchFamily="34" charset="0"/>
            </a:endParaRPr>
          </a:p>
          <a:p>
            <a:pPr algn="just">
              <a:lnSpc>
                <a:spcPct val="107000"/>
              </a:lnSpc>
              <a:spcAft>
                <a:spcPts val="800"/>
              </a:spcAft>
            </a:pPr>
            <a:r>
              <a:rPr lang="fr-BE" sz="4000" dirty="0">
                <a:solidFill>
                  <a:srgbClr val="202122"/>
                </a:solidFill>
                <a:latin typeface="Calibri" panose="020F0502020204030204" pitchFamily="34" charset="0"/>
                <a:ea typeface="Calibri" panose="020F0502020204030204" pitchFamily="34" charset="0"/>
              </a:rPr>
              <a:t>Les Japonais s'assoient autour du </a:t>
            </a:r>
            <a:r>
              <a:rPr lang="fr-BE" sz="4000" dirty="0" err="1">
                <a:solidFill>
                  <a:srgbClr val="202122"/>
                </a:solidFill>
                <a:latin typeface="Calibri" panose="020F0502020204030204" pitchFamily="34" charset="0"/>
                <a:ea typeface="Calibri" panose="020F0502020204030204" pitchFamily="34" charset="0"/>
              </a:rPr>
              <a:t>kotatsu</a:t>
            </a:r>
            <a:r>
              <a:rPr lang="fr-BE" sz="4000" dirty="0">
                <a:solidFill>
                  <a:srgbClr val="202122"/>
                </a:solidFill>
                <a:latin typeface="Calibri" panose="020F0502020204030204" pitchFamily="34" charset="0"/>
                <a:ea typeface="Calibri" panose="020F0502020204030204" pitchFamily="34" charset="0"/>
              </a:rPr>
              <a:t>, glissant leurs jambes sous la couverture pour se réchauffer. </a:t>
            </a:r>
          </a:p>
          <a:p>
            <a:pPr algn="just">
              <a:lnSpc>
                <a:spcPct val="107000"/>
              </a:lnSpc>
              <a:spcAft>
                <a:spcPts val="800"/>
              </a:spcAft>
            </a:pPr>
            <a:endParaRPr lang="fr-BE" sz="4000" dirty="0">
              <a:solidFill>
                <a:srgbClr val="202122"/>
              </a:solidFill>
              <a:latin typeface="Calibri" panose="020F0502020204030204" pitchFamily="34" charset="0"/>
              <a:ea typeface="Calibri" panose="020F0502020204030204" pitchFamily="34" charset="0"/>
            </a:endParaRPr>
          </a:p>
          <a:p>
            <a:pPr algn="just">
              <a:lnSpc>
                <a:spcPct val="107000"/>
              </a:lnSpc>
              <a:spcAft>
                <a:spcPts val="800"/>
              </a:spcAft>
            </a:pPr>
            <a:r>
              <a:rPr lang="fr-BE" sz="4000" dirty="0">
                <a:solidFill>
                  <a:srgbClr val="202122"/>
                </a:solidFill>
                <a:latin typeface="Calibri" panose="020F0502020204030204" pitchFamily="34" charset="0"/>
                <a:ea typeface="Calibri" panose="020F0502020204030204" pitchFamily="34" charset="0"/>
              </a:rPr>
              <a:t>C'est non seulement une méthode de chauffage, mais aussi un lieu de convivialité pendant l'hiver.</a:t>
            </a:r>
            <a:endParaRPr lang="fr-BE" sz="1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DCD5AF8C-1D76-E383-1881-91AB1B1A907C}"/>
              </a:ext>
            </a:extLst>
          </p:cNvPr>
          <p:cNvSpPr txBox="1"/>
          <p:nvPr/>
        </p:nvSpPr>
        <p:spPr>
          <a:xfrm>
            <a:off x="11488615" y="23446"/>
            <a:ext cx="587020" cy="769441"/>
          </a:xfrm>
          <a:prstGeom prst="rect">
            <a:avLst/>
          </a:prstGeom>
          <a:noFill/>
        </p:spPr>
        <p:txBody>
          <a:bodyPr wrap="none" rtlCol="0">
            <a:spAutoFit/>
          </a:bodyPr>
          <a:lstStyle/>
          <a:p>
            <a:r>
              <a:rPr lang="fr-BE" sz="4400" b="1" dirty="0">
                <a:latin typeface="Interstate regular" panose="02000503080000020004" pitchFamily="2" charset="0"/>
              </a:rPr>
              <a:t>A</a:t>
            </a:r>
          </a:p>
        </p:txBody>
      </p:sp>
    </p:spTree>
    <p:extLst>
      <p:ext uri="{BB962C8B-B14F-4D97-AF65-F5344CB8AC3E}">
        <p14:creationId xmlns:p14="http://schemas.microsoft.com/office/powerpoint/2010/main" val="3320836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9B94C7C-7D4F-79A5-518A-DEE25D9DE80B}"/>
              </a:ext>
            </a:extLst>
          </p:cNvPr>
          <p:cNvSpPr txBox="1"/>
          <p:nvPr/>
        </p:nvSpPr>
        <p:spPr>
          <a:xfrm>
            <a:off x="281354" y="129465"/>
            <a:ext cx="12082154" cy="2215991"/>
          </a:xfrm>
          <a:prstGeom prst="rect">
            <a:avLst/>
          </a:prstGeom>
          <a:noFill/>
        </p:spPr>
        <p:txBody>
          <a:bodyPr wrap="none" rtlCol="0">
            <a:spAutoFit/>
          </a:bodyPr>
          <a:lstStyle/>
          <a:p>
            <a:r>
              <a:rPr lang="fr-BE" sz="13800" b="1" dirty="0">
                <a:latin typeface="Interstate regular" panose="02000503080000020004" pitchFamily="2" charset="0"/>
              </a:rPr>
              <a:t>Calorifugeage </a:t>
            </a:r>
          </a:p>
        </p:txBody>
      </p:sp>
      <p:pic>
        <p:nvPicPr>
          <p:cNvPr id="3074" name="Picture 2" descr="0 € pour le calorifugeage du réseau chauffage et eau chaude d’un">
            <a:extLst>
              <a:ext uri="{FF2B5EF4-FFF2-40B4-BE49-F238E27FC236}">
                <a16:creationId xmlns:a16="http://schemas.microsoft.com/office/drawing/2014/main" id="{281878B8-7C38-23DD-C6E6-1ACF40CFCE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15492"/>
            <a:ext cx="12192000" cy="75238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alorifugeage : des travaux nécessaires ? - Conseils d'experts">
            <a:extLst>
              <a:ext uri="{FF2B5EF4-FFF2-40B4-BE49-F238E27FC236}">
                <a16:creationId xmlns:a16="http://schemas.microsoft.com/office/drawing/2014/main" id="{3361D3E4-34F1-97C7-1B8F-C6AB6C638C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97" y="9425354"/>
            <a:ext cx="12171903" cy="6830646"/>
          </a:xfrm>
          <a:prstGeom prst="rect">
            <a:avLst/>
          </a:prstGeom>
          <a:noFill/>
          <a:extLst>
            <a:ext uri="{909E8E84-426E-40DD-AFC4-6F175D3DCCD1}">
              <a14:hiddenFill xmlns:a14="http://schemas.microsoft.com/office/drawing/2010/main">
                <a:solidFill>
                  <a:srgbClr val="FFFFFF"/>
                </a:solidFill>
              </a14:hiddenFill>
            </a:ext>
          </a:extLst>
        </p:spPr>
      </p:pic>
      <p:pic>
        <p:nvPicPr>
          <p:cNvPr id="3" name="Google Shape;111;p1">
            <a:extLst>
              <a:ext uri="{FF2B5EF4-FFF2-40B4-BE49-F238E27FC236}">
                <a16:creationId xmlns:a16="http://schemas.microsoft.com/office/drawing/2014/main" id="{A723BC83-E4E3-11AD-B721-88FA5F6EDB04}"/>
              </a:ext>
            </a:extLst>
          </p:cNvPr>
          <p:cNvPicPr preferRelativeResize="0"/>
          <p:nvPr/>
        </p:nvPicPr>
        <p:blipFill rotWithShape="1">
          <a:blip r:embed="rId5">
            <a:alphaModFix/>
          </a:blip>
          <a:srcRect/>
          <a:stretch/>
        </p:blipFill>
        <p:spPr>
          <a:xfrm>
            <a:off x="9770259" y="14757992"/>
            <a:ext cx="2421741" cy="1498008"/>
          </a:xfrm>
          <a:prstGeom prst="rect">
            <a:avLst/>
          </a:prstGeom>
          <a:noFill/>
          <a:ln>
            <a:noFill/>
          </a:ln>
        </p:spPr>
      </p:pic>
    </p:spTree>
    <p:extLst>
      <p:ext uri="{BB962C8B-B14F-4D97-AF65-F5344CB8AC3E}">
        <p14:creationId xmlns:p14="http://schemas.microsoft.com/office/powerpoint/2010/main" val="757417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3AA649-5CF1-6EA2-FC97-8830D305BB15}"/>
              </a:ext>
            </a:extLst>
          </p:cNvPr>
          <p:cNvSpPr/>
          <p:nvPr/>
        </p:nvSpPr>
        <p:spPr>
          <a:xfrm>
            <a:off x="0" y="0"/>
            <a:ext cx="12192000" cy="16232554"/>
          </a:xfrm>
          <a:prstGeom prst="rect">
            <a:avLst/>
          </a:prstGeom>
          <a:solidFill>
            <a:srgbClr val="FFC61E">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ZoneTexte 3">
            <a:extLst>
              <a:ext uri="{FF2B5EF4-FFF2-40B4-BE49-F238E27FC236}">
                <a16:creationId xmlns:a16="http://schemas.microsoft.com/office/drawing/2014/main" id="{9C3EA66E-3BD7-363A-0320-2C74BF1ACF83}"/>
              </a:ext>
            </a:extLst>
          </p:cNvPr>
          <p:cNvSpPr txBox="1"/>
          <p:nvPr/>
        </p:nvSpPr>
        <p:spPr>
          <a:xfrm>
            <a:off x="2416144" y="1907642"/>
            <a:ext cx="7369325" cy="1323439"/>
          </a:xfrm>
          <a:prstGeom prst="rect">
            <a:avLst/>
          </a:prstGeom>
          <a:noFill/>
        </p:spPr>
        <p:txBody>
          <a:bodyPr wrap="none" rtlCol="0">
            <a:spAutoFit/>
          </a:bodyPr>
          <a:lstStyle/>
          <a:p>
            <a:r>
              <a:rPr lang="fr-BE" sz="8000" b="1" kern="0" dirty="0">
                <a:latin typeface="Interstate regular" panose="02000503080000020004" pitchFamily="2" charset="0"/>
                <a:ea typeface="Calibri" panose="020F0502020204030204" pitchFamily="34" charset="0"/>
              </a:rPr>
              <a:t>Calorifugeage  </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3" y="4215820"/>
            <a:ext cx="10913807" cy="8570295"/>
          </a:xfrm>
          <a:prstGeom prst="rect">
            <a:avLst/>
          </a:prstGeom>
          <a:noFill/>
        </p:spPr>
        <p:txBody>
          <a:bodyPr wrap="square">
            <a:spAutoFit/>
          </a:bodyPr>
          <a:lstStyle/>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Le calorifugeage (ou isolation) des tuyaux (ou canalisation) est une isolation thermique ou acoustique appliqués aux conduits, servant aux transports de fluide (liquide ou gaz).</a:t>
            </a:r>
          </a:p>
          <a:p>
            <a:pPr>
              <a:lnSpc>
                <a:spcPct val="107000"/>
              </a:lnSpc>
              <a:spcAft>
                <a:spcPts val="800"/>
              </a:spcAft>
            </a:pPr>
            <a:endParaRPr lang="fr-FR" sz="3600" dirty="0">
              <a:solidFill>
                <a:srgbClr val="202122"/>
              </a:solidFill>
              <a:highlight>
                <a:srgbClr val="FFFFFF"/>
              </a:highlight>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Étant donné que la tuyauterie peut fonctionner à des températures très éloignées de la température ambiante et que le débit de chaleur provenant d'un tuyau est lié à la différence de température entre le tuyau et l'air ambiant, le flux de chaleur provenant de la tuyauterie peut être considérable. Dans de nombreuses situations, ce transfert thermique est indésirable. L'application d'une isolation thermique des tuyaux introduit une résistance thermique et réduit le flux de chaleur.</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945B7DE3-4383-ED38-A6F7-8019660D2AC7}"/>
              </a:ext>
            </a:extLst>
          </p:cNvPr>
          <p:cNvSpPr txBox="1"/>
          <p:nvPr/>
        </p:nvSpPr>
        <p:spPr>
          <a:xfrm>
            <a:off x="11488615" y="23446"/>
            <a:ext cx="566181" cy="769441"/>
          </a:xfrm>
          <a:prstGeom prst="rect">
            <a:avLst/>
          </a:prstGeom>
          <a:noFill/>
        </p:spPr>
        <p:txBody>
          <a:bodyPr wrap="none" rtlCol="0">
            <a:spAutoFit/>
          </a:bodyPr>
          <a:lstStyle/>
          <a:p>
            <a:r>
              <a:rPr lang="fr-BE" sz="4400" b="1" dirty="0">
                <a:latin typeface="Interstate regular" panose="02000503080000020004" pitchFamily="2" charset="0"/>
              </a:rPr>
              <a:t>B</a:t>
            </a:r>
          </a:p>
        </p:txBody>
      </p:sp>
    </p:spTree>
    <p:extLst>
      <p:ext uri="{BB962C8B-B14F-4D97-AF65-F5344CB8AC3E}">
        <p14:creationId xmlns:p14="http://schemas.microsoft.com/office/powerpoint/2010/main" val="2236875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9B94C7C-7D4F-79A5-518A-DEE25D9DE80B}"/>
              </a:ext>
            </a:extLst>
          </p:cNvPr>
          <p:cNvSpPr txBox="1"/>
          <p:nvPr/>
        </p:nvSpPr>
        <p:spPr>
          <a:xfrm>
            <a:off x="4696757" y="17909"/>
            <a:ext cx="2826415" cy="2215991"/>
          </a:xfrm>
          <a:prstGeom prst="rect">
            <a:avLst/>
          </a:prstGeom>
          <a:noFill/>
        </p:spPr>
        <p:txBody>
          <a:bodyPr wrap="none" rtlCol="0">
            <a:spAutoFit/>
          </a:bodyPr>
          <a:lstStyle/>
          <a:p>
            <a:pPr algn="ctr"/>
            <a:r>
              <a:rPr lang="fr-BE" sz="13800" b="1" dirty="0" err="1">
                <a:latin typeface="Interstate regular" panose="02000503080000020004" pitchFamily="2" charset="0"/>
              </a:rPr>
              <a:t>Clo</a:t>
            </a:r>
            <a:endParaRPr lang="fr-BE" sz="13800" b="1" dirty="0">
              <a:latin typeface="Interstate regular" panose="02000503080000020004" pitchFamily="2" charset="0"/>
            </a:endParaRPr>
          </a:p>
        </p:txBody>
      </p:sp>
      <p:pic>
        <p:nvPicPr>
          <p:cNvPr id="3" name="Google Shape;111;p1">
            <a:extLst>
              <a:ext uri="{FF2B5EF4-FFF2-40B4-BE49-F238E27FC236}">
                <a16:creationId xmlns:a16="http://schemas.microsoft.com/office/drawing/2014/main" id="{D664EBF8-C5AC-2B76-D298-BD30BA726D4E}"/>
              </a:ext>
            </a:extLst>
          </p:cNvPr>
          <p:cNvPicPr preferRelativeResize="0"/>
          <p:nvPr/>
        </p:nvPicPr>
        <p:blipFill rotWithShape="1">
          <a:blip r:embed="rId3">
            <a:alphaModFix/>
          </a:blip>
          <a:srcRect/>
          <a:stretch/>
        </p:blipFill>
        <p:spPr>
          <a:xfrm>
            <a:off x="9770259" y="14757992"/>
            <a:ext cx="2421741" cy="1498008"/>
          </a:xfrm>
          <a:prstGeom prst="rect">
            <a:avLst/>
          </a:prstGeom>
          <a:noFill/>
          <a:ln>
            <a:noFill/>
          </a:ln>
        </p:spPr>
      </p:pic>
      <p:pic>
        <p:nvPicPr>
          <p:cNvPr id="5" name="Image 4">
            <a:extLst>
              <a:ext uri="{FF2B5EF4-FFF2-40B4-BE49-F238E27FC236}">
                <a16:creationId xmlns:a16="http://schemas.microsoft.com/office/drawing/2014/main" id="{06919D93-DC20-4468-8791-FBDB812AED6C}"/>
              </a:ext>
            </a:extLst>
          </p:cNvPr>
          <p:cNvPicPr>
            <a:picLocks noChangeAspect="1"/>
          </p:cNvPicPr>
          <p:nvPr/>
        </p:nvPicPr>
        <p:blipFill rotWithShape="1">
          <a:blip r:embed="rId4"/>
          <a:srcRect b="48068"/>
          <a:stretch/>
        </p:blipFill>
        <p:spPr>
          <a:xfrm>
            <a:off x="868409" y="1998796"/>
            <a:ext cx="10455181" cy="6501261"/>
          </a:xfrm>
          <a:prstGeom prst="rect">
            <a:avLst/>
          </a:prstGeom>
        </p:spPr>
      </p:pic>
      <p:pic>
        <p:nvPicPr>
          <p:cNvPr id="7" name="Image 6">
            <a:extLst>
              <a:ext uri="{FF2B5EF4-FFF2-40B4-BE49-F238E27FC236}">
                <a16:creationId xmlns:a16="http://schemas.microsoft.com/office/drawing/2014/main" id="{8C06EA21-14B9-39AF-8C86-D9D3A8F33218}"/>
              </a:ext>
            </a:extLst>
          </p:cNvPr>
          <p:cNvPicPr>
            <a:picLocks noChangeAspect="1"/>
          </p:cNvPicPr>
          <p:nvPr/>
        </p:nvPicPr>
        <p:blipFill rotWithShape="1">
          <a:blip r:embed="rId4"/>
          <a:srcRect t="51489"/>
          <a:stretch/>
        </p:blipFill>
        <p:spPr>
          <a:xfrm>
            <a:off x="868408" y="8500057"/>
            <a:ext cx="10455181" cy="6072906"/>
          </a:xfrm>
          <a:prstGeom prst="rect">
            <a:avLst/>
          </a:prstGeom>
        </p:spPr>
      </p:pic>
      <p:sp>
        <p:nvSpPr>
          <p:cNvPr id="9" name="ZoneTexte 8">
            <a:extLst>
              <a:ext uri="{FF2B5EF4-FFF2-40B4-BE49-F238E27FC236}">
                <a16:creationId xmlns:a16="http://schemas.microsoft.com/office/drawing/2014/main" id="{7997B7B1-4028-3CCB-7B63-B6B82DDAB257}"/>
              </a:ext>
            </a:extLst>
          </p:cNvPr>
          <p:cNvSpPr txBox="1"/>
          <p:nvPr/>
        </p:nvSpPr>
        <p:spPr>
          <a:xfrm>
            <a:off x="1711570" y="14496382"/>
            <a:ext cx="2222275" cy="523220"/>
          </a:xfrm>
          <a:prstGeom prst="rect">
            <a:avLst/>
          </a:prstGeom>
          <a:noFill/>
        </p:spPr>
        <p:txBody>
          <a:bodyPr wrap="none" rtlCol="0">
            <a:spAutoFit/>
          </a:bodyPr>
          <a:lstStyle/>
          <a:p>
            <a:r>
              <a:rPr lang="fr-BE" sz="2800" dirty="0"/>
              <a:t>Image : </a:t>
            </a:r>
            <a:r>
              <a:rPr lang="fr-BE" sz="2800" dirty="0" err="1"/>
              <a:t>Idewe</a:t>
            </a:r>
            <a:endParaRPr lang="fr-BE" sz="2800" dirty="0"/>
          </a:p>
        </p:txBody>
      </p:sp>
    </p:spTree>
    <p:extLst>
      <p:ext uri="{BB962C8B-B14F-4D97-AF65-F5344CB8AC3E}">
        <p14:creationId xmlns:p14="http://schemas.microsoft.com/office/powerpoint/2010/main" val="113543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9BCC3">
            <a:alpha val="50000"/>
          </a:srgbClr>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C3EA66E-3BD7-363A-0320-2C74BF1ACF83}"/>
              </a:ext>
            </a:extLst>
          </p:cNvPr>
          <p:cNvSpPr txBox="1"/>
          <p:nvPr/>
        </p:nvSpPr>
        <p:spPr>
          <a:xfrm>
            <a:off x="5238229" y="1842634"/>
            <a:ext cx="1715534" cy="1323439"/>
          </a:xfrm>
          <a:prstGeom prst="rect">
            <a:avLst/>
          </a:prstGeom>
          <a:noFill/>
        </p:spPr>
        <p:txBody>
          <a:bodyPr wrap="none" rtlCol="0">
            <a:spAutoFit/>
          </a:bodyPr>
          <a:lstStyle/>
          <a:p>
            <a:pPr algn="ctr"/>
            <a:r>
              <a:rPr lang="fr-BE" sz="8000" b="1" kern="0" dirty="0" err="1">
                <a:latin typeface="Interstate regular" panose="02000503080000020004" pitchFamily="2" charset="0"/>
                <a:ea typeface="Calibri" panose="020F0502020204030204" pitchFamily="34" charset="0"/>
              </a:rPr>
              <a:t>Clo</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2" y="3892904"/>
            <a:ext cx="10913807" cy="11351826"/>
          </a:xfrm>
          <a:prstGeom prst="rect">
            <a:avLst/>
          </a:prstGeom>
          <a:noFill/>
        </p:spPr>
        <p:txBody>
          <a:bodyPr wrap="square">
            <a:spAutoFit/>
          </a:bodyPr>
          <a:lstStyle/>
          <a:p>
            <a:pPr algn="just">
              <a:lnSpc>
                <a:spcPct val="107000"/>
              </a:lnSpc>
              <a:spcAft>
                <a:spcPts val="800"/>
              </a:spcAft>
            </a:pPr>
            <a:r>
              <a:rPr lang="fr-FR" sz="3600" dirty="0">
                <a:latin typeface="Calibri" panose="020F0502020204030204" pitchFamily="34" charset="0"/>
                <a:ea typeface="Calibri" panose="020F0502020204030204" pitchFamily="34" charset="0"/>
              </a:rPr>
              <a:t>La valeur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 est une unité de mesure qui décrit la valeur d'isolation des vêtements en termes de résistance thermique. </a:t>
            </a:r>
          </a:p>
          <a:p>
            <a:pPr algn="just">
              <a:lnSpc>
                <a:spcPct val="107000"/>
              </a:lnSpc>
              <a:spcAft>
                <a:spcPts val="800"/>
              </a:spcAft>
            </a:pPr>
            <a:endParaRPr lang="fr-FR" sz="3600" dirty="0">
              <a:latin typeface="Calibri" panose="020F0502020204030204" pitchFamily="34" charset="0"/>
              <a:ea typeface="Calibri" panose="020F0502020204030204" pitchFamily="34" charset="0"/>
            </a:endParaRPr>
          </a:p>
          <a:p>
            <a:pPr algn="just">
              <a:lnSpc>
                <a:spcPct val="107000"/>
              </a:lnSpc>
              <a:spcAft>
                <a:spcPts val="800"/>
              </a:spcAft>
            </a:pPr>
            <a:r>
              <a:rPr lang="fr-FR" sz="3600" dirty="0">
                <a:latin typeface="Calibri" panose="020F0502020204030204" pitchFamily="34" charset="0"/>
                <a:ea typeface="Calibri" panose="020F0502020204030204" pitchFamily="34" charset="0"/>
              </a:rPr>
              <a:t>Un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 de 1 signifie qu'une personne peut survivre confortablement au repos dans un environnement à une température de 21°C et une humidité de 50% sans ressentir le froid. Plus la valeur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 est élevée, plus l'isolation thermique des vêtements est grande. </a:t>
            </a:r>
          </a:p>
          <a:p>
            <a:pPr algn="just">
              <a:lnSpc>
                <a:spcPct val="107000"/>
              </a:lnSpc>
              <a:spcAft>
                <a:spcPts val="800"/>
              </a:spcAft>
            </a:pPr>
            <a:endParaRPr lang="fr-FR" sz="3600" dirty="0">
              <a:latin typeface="Calibri" panose="020F0502020204030204" pitchFamily="34" charset="0"/>
              <a:ea typeface="Calibri" panose="020F0502020204030204" pitchFamily="34" charset="0"/>
            </a:endParaRPr>
          </a:p>
          <a:p>
            <a:pPr algn="just">
              <a:lnSpc>
                <a:spcPct val="107000"/>
              </a:lnSpc>
              <a:spcAft>
                <a:spcPts val="800"/>
              </a:spcAft>
            </a:pPr>
            <a:r>
              <a:rPr lang="fr-FR" sz="3600" dirty="0">
                <a:latin typeface="Calibri" panose="020F0502020204030204" pitchFamily="34" charset="0"/>
                <a:ea typeface="Calibri" panose="020F0502020204030204" pitchFamily="34" charset="0"/>
              </a:rPr>
              <a:t>L’habillement porté par la moyenne des Belge en hiver se situe autour de 0,6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 Les ménage qui ont participé à l’étude </a:t>
            </a:r>
            <a:r>
              <a:rPr lang="fr-FR" sz="3600" dirty="0" err="1">
                <a:latin typeface="Calibri" panose="020F0502020204030204" pitchFamily="34" charset="0"/>
                <a:ea typeface="Calibri" panose="020F0502020204030204" pitchFamily="34" charset="0"/>
              </a:rPr>
              <a:t>Slowheat</a:t>
            </a:r>
            <a:r>
              <a:rPr lang="fr-FR" sz="3600" dirty="0">
                <a:latin typeface="Calibri" panose="020F0502020204030204" pitchFamily="34" charset="0"/>
                <a:ea typeface="Calibri" panose="020F0502020204030204" pitchFamily="34" charset="0"/>
              </a:rPr>
              <a:t> avaient un niveau d’habillement compris en 1 et 1,5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a:t>
            </a:r>
          </a:p>
          <a:p>
            <a:pPr algn="just">
              <a:lnSpc>
                <a:spcPct val="107000"/>
              </a:lnSpc>
              <a:spcAft>
                <a:spcPts val="800"/>
              </a:spcAft>
            </a:pPr>
            <a:endParaRPr lang="fr-FR" sz="3600" dirty="0">
              <a:latin typeface="Calibri" panose="020F0502020204030204" pitchFamily="34" charset="0"/>
              <a:ea typeface="Calibri" panose="020F0502020204030204" pitchFamily="34" charset="0"/>
            </a:endParaRPr>
          </a:p>
          <a:p>
            <a:pPr algn="just">
              <a:lnSpc>
                <a:spcPct val="107000"/>
              </a:lnSpc>
              <a:spcAft>
                <a:spcPts val="800"/>
              </a:spcAft>
            </a:pPr>
            <a:r>
              <a:rPr lang="fr-FR" sz="3600" dirty="0">
                <a:latin typeface="Calibri" panose="020F0502020204030204" pitchFamily="34" charset="0"/>
                <a:ea typeface="Calibri" panose="020F0502020204030204" pitchFamily="34" charset="0"/>
              </a:rPr>
              <a:t>À l'origine, la valeur </a:t>
            </a:r>
            <a:r>
              <a:rPr lang="fr-FR" sz="3600" dirty="0" err="1">
                <a:latin typeface="Calibri" panose="020F0502020204030204" pitchFamily="34" charset="0"/>
                <a:ea typeface="Calibri" panose="020F0502020204030204" pitchFamily="34" charset="0"/>
              </a:rPr>
              <a:t>Clo</a:t>
            </a:r>
            <a:r>
              <a:rPr lang="fr-FR" sz="3600" dirty="0">
                <a:latin typeface="Calibri" panose="020F0502020204030204" pitchFamily="34" charset="0"/>
                <a:ea typeface="Calibri" panose="020F0502020204030204" pitchFamily="34" charset="0"/>
              </a:rPr>
              <a:t> était utilisée dans la norme EN 342 pour déterminer les performances thermiques des vêtements de protection contre le froid. </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945B7DE3-4383-ED38-A6F7-8019660D2AC7}"/>
              </a:ext>
            </a:extLst>
          </p:cNvPr>
          <p:cNvSpPr txBox="1"/>
          <p:nvPr/>
        </p:nvSpPr>
        <p:spPr>
          <a:xfrm>
            <a:off x="11488615" y="23446"/>
            <a:ext cx="566181" cy="769441"/>
          </a:xfrm>
          <a:prstGeom prst="rect">
            <a:avLst/>
          </a:prstGeom>
          <a:noFill/>
        </p:spPr>
        <p:txBody>
          <a:bodyPr wrap="none" rtlCol="0">
            <a:spAutoFit/>
          </a:bodyPr>
          <a:lstStyle/>
          <a:p>
            <a:r>
              <a:rPr lang="fr-BE" sz="4400" b="1" dirty="0">
                <a:latin typeface="Interstate regular" panose="02000503080000020004" pitchFamily="2" charset="0"/>
              </a:rPr>
              <a:t>B</a:t>
            </a:r>
          </a:p>
        </p:txBody>
      </p:sp>
    </p:spTree>
    <p:extLst>
      <p:ext uri="{BB962C8B-B14F-4D97-AF65-F5344CB8AC3E}">
        <p14:creationId xmlns:p14="http://schemas.microsoft.com/office/powerpoint/2010/main" val="3522417474"/>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05D580D411046BD2007936659D495" ma:contentTypeVersion="15" ma:contentTypeDescription="Crée un document." ma:contentTypeScope="" ma:versionID="0aa020e606ac3f3f52ebb2bcdbfa9f18">
  <xsd:schema xmlns:xsd="http://www.w3.org/2001/XMLSchema" xmlns:xs="http://www.w3.org/2001/XMLSchema" xmlns:p="http://schemas.microsoft.com/office/2006/metadata/properties" xmlns:ns2="0a20049c-2151-4edd-94eb-3a053f1290c5" xmlns:ns3="2def84cd-9a7e-4f02-9079-a22909800318" targetNamespace="http://schemas.microsoft.com/office/2006/metadata/properties" ma:root="true" ma:fieldsID="0b4d0599e1809d26a0ab64d6e192237c" ns2:_="" ns3:_="">
    <xsd:import namespace="0a20049c-2151-4edd-94eb-3a053f1290c5"/>
    <xsd:import namespace="2def84cd-9a7e-4f02-9079-a2290980031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20049c-2151-4edd-94eb-3a053f1290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alises d’images" ma:readOnly="false" ma:fieldId="{5cf76f15-5ced-4ddc-b409-7134ff3c332f}" ma:taxonomyMulti="true" ma:sspId="cc4018d8-b214-4a48-af45-02710e18d61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def84cd-9a7e-4f02-9079-a22909800318"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5" nillable="true" ma:displayName="Taxonomy Catch All Column" ma:hidden="true" ma:list="{7573c7fe-a06d-452b-8f84-337ce70ba2ff}" ma:internalName="TaxCatchAll" ma:showField="CatchAllData" ma:web="2def84cd-9a7e-4f02-9079-a229098003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def84cd-9a7e-4f02-9079-a22909800318" xsi:nil="true"/>
    <lcf76f155ced4ddcb4097134ff3c332f xmlns="0a20049c-2151-4edd-94eb-3a053f1290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C1162B1-FC1B-4730-87FB-5353A8410D2A}"/>
</file>

<file path=customXml/itemProps2.xml><?xml version="1.0" encoding="utf-8"?>
<ds:datastoreItem xmlns:ds="http://schemas.openxmlformats.org/officeDocument/2006/customXml" ds:itemID="{6B54F8DA-AC4F-41E0-B873-BDBB860AFA5D}"/>
</file>

<file path=customXml/itemProps3.xml><?xml version="1.0" encoding="utf-8"?>
<ds:datastoreItem xmlns:ds="http://schemas.openxmlformats.org/officeDocument/2006/customXml" ds:itemID="{BB50BCD8-758B-4D99-9971-BFCD3DCC42FA}"/>
</file>

<file path=docProps/app.xml><?xml version="1.0" encoding="utf-8"?>
<Properties xmlns="http://schemas.openxmlformats.org/officeDocument/2006/extended-properties" xmlns:vt="http://schemas.openxmlformats.org/officeDocument/2006/docPropsVTypes">
  <Template>Office 2013 - 2022 Theme</Template>
  <TotalTime>448</TotalTime>
  <Words>310</Words>
  <Application>Microsoft Office PowerPoint</Application>
  <PresentationFormat>Personnalisé</PresentationFormat>
  <Paragraphs>31</Paragraphs>
  <Slides>6</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6</vt:i4>
      </vt:variant>
    </vt:vector>
  </HeadingPairs>
  <TitlesOfParts>
    <vt:vector size="11" baseType="lpstr">
      <vt:lpstr>Arial</vt:lpstr>
      <vt:lpstr>Calibri</vt:lpstr>
      <vt:lpstr>Calibri Light</vt:lpstr>
      <vt:lpstr>Interstate regular</vt:lpstr>
      <vt:lpstr>Thème Office</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andrea giordano</dc:creator>
  <cp:lastModifiedBy>Xavier Gillon</cp:lastModifiedBy>
  <cp:revision>21</cp:revision>
  <cp:lastPrinted>2025-11-20T09:25:22Z</cp:lastPrinted>
  <dcterms:created xsi:type="dcterms:W3CDTF">2025-06-26T12:46:56Z</dcterms:created>
  <dcterms:modified xsi:type="dcterms:W3CDTF">2026-06-01T13:16:51Z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0x01010026E05D580D411046BD2007936659D495</vt:lpwstr>
  </property>
</Properties>
</file>