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322" r:id="rId3"/>
    <p:sldId id="323" r:id="rId4"/>
    <p:sldId id="324" r:id="rId5"/>
    <p:sldId id="325" r:id="rId6"/>
    <p:sldId id="317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02E78B66-8EFD-4364-A357-5B05464FB58D}">
          <p14:sldIdLst>
            <p14:sldId id="256"/>
            <p14:sldId id="322"/>
            <p14:sldId id="323"/>
            <p14:sldId id="324"/>
            <p14:sldId id="325"/>
            <p14:sldId id="3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F87A475-7F13-46B1-946E-A85D9FDE314D}" type="datetimeFigureOut">
              <a:rPr lang="fr-BE" smtClean="0"/>
              <a:pPr/>
              <a:t>14/02/2014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367E97B-887E-4D09-84D9-28E302F78E6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634695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0A4A08E-06BB-4ECF-B2C4-F23650B14659}" type="datetimeFigureOut">
              <a:rPr lang="fr-BE" smtClean="0"/>
              <a:pPr/>
              <a:t>14/02/2014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F49C98E-4B0E-4C53-A95D-940D9D9D904A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21811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C98E-4B0E-4C53-A95D-940D9D9D904A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5309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C98E-4B0E-4C53-A95D-940D9D9D904A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78842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C98E-4B0E-4C53-A95D-940D9D9D904A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06505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7848600" cy="1927225"/>
          </a:xfrm>
        </p:spPr>
        <p:txBody>
          <a:bodyPr anchor="b">
            <a:noAutofit/>
          </a:bodyPr>
          <a:lstStyle>
            <a:lvl1pPr>
              <a:defRPr sz="3600" b="1" i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156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000" y="6453336"/>
            <a:ext cx="73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55440"/>
            <a:ext cx="8640960" cy="4876800"/>
          </a:xfrm>
        </p:spPr>
        <p:txBody>
          <a:bodyPr/>
          <a:lstStyle>
            <a:lvl1pPr marL="182880" indent="-18288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457200" indent="-182880">
              <a:lnSpc>
                <a:spcPct val="120000"/>
              </a:lnSpc>
              <a:buFont typeface="Wingdings" pitchFamily="2" charset="2"/>
              <a:buChar char="§"/>
              <a:defRPr/>
            </a:lvl2pPr>
            <a:lvl3pPr marL="731520" indent="-182880">
              <a:buFont typeface="Wingdings" pitchFamily="2" charset="2"/>
              <a:buChar char="§"/>
              <a:defRPr/>
            </a:lvl3pPr>
            <a:lvl4pPr marL="1005840" indent="-182880">
              <a:buFont typeface="Wingdings" pitchFamily="2" charset="2"/>
              <a:buChar char="§"/>
              <a:defRPr/>
            </a:lvl4pPr>
            <a:lvl5pPr marL="1188720" indent="-13716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371600"/>
            <a:ext cx="7848600" cy="1927225"/>
          </a:xfrm>
        </p:spPr>
        <p:txBody>
          <a:bodyPr anchor="b">
            <a:noAutofit/>
          </a:bodyPr>
          <a:lstStyle>
            <a:lvl1pPr>
              <a:defRPr sz="3600" b="1" i="0" cap="none" baseline="0">
                <a:solidFill>
                  <a:srgbClr val="315687"/>
                </a:solidFill>
              </a:defRPr>
            </a:lvl1pPr>
          </a:lstStyle>
          <a:p>
            <a:r>
              <a:rPr lang="fr-FR" dirty="0" smtClean="0"/>
              <a:t>Modifiez le style du sous-titre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156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3398520"/>
            <a:ext cx="7848600" cy="1588"/>
          </a:xfrm>
          <a:prstGeom prst="line">
            <a:avLst/>
          </a:prstGeom>
          <a:ln w="19050">
            <a:solidFill>
              <a:srgbClr val="315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53336"/>
            <a:ext cx="7314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412117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73352"/>
            <a:ext cx="4244280" cy="4718304"/>
          </a:xfrm>
        </p:spPr>
        <p:txBody>
          <a:bodyPr>
            <a:normAutofit/>
          </a:bodyPr>
          <a:lstStyle>
            <a:lvl1pPr marL="182880" indent="-182880">
              <a:buFont typeface="Wingdings" pitchFamily="2" charset="2"/>
              <a:buChar char="§"/>
              <a:defRPr sz="2400"/>
            </a:lvl1pPr>
            <a:lvl2pPr marL="457200" indent="-182880">
              <a:buFont typeface="Wingdings" pitchFamily="2" charset="2"/>
              <a:buChar char="§"/>
              <a:defRPr sz="2000"/>
            </a:lvl2pPr>
            <a:lvl3pPr marL="731520" indent="-182880">
              <a:buFont typeface="Wingdings" pitchFamily="2" charset="2"/>
              <a:buChar char="§"/>
              <a:defRPr sz="1800"/>
            </a:lvl3pPr>
            <a:lvl4pPr marL="1005840" indent="-182880">
              <a:buFont typeface="Wingdings" pitchFamily="2" charset="2"/>
              <a:buChar char="§"/>
              <a:defRPr sz="1600"/>
            </a:lvl4pPr>
            <a:lvl5pPr marL="1188720" indent="-137160">
              <a:buFont typeface="Wingdings" pitchFamily="2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244280" cy="4718304"/>
          </a:xfrm>
        </p:spPr>
        <p:txBody>
          <a:bodyPr>
            <a:normAutofit/>
          </a:bodyPr>
          <a:lstStyle>
            <a:lvl1pPr marL="182880" indent="-182880">
              <a:buFont typeface="Wingdings" pitchFamily="2" charset="2"/>
              <a:buChar char="§"/>
              <a:defRPr sz="2400"/>
            </a:lvl1pPr>
            <a:lvl2pPr marL="457200" indent="-182880">
              <a:buFont typeface="Wingdings" pitchFamily="2" charset="2"/>
              <a:buChar char="§"/>
              <a:defRPr sz="2000"/>
            </a:lvl2pPr>
            <a:lvl3pPr marL="731520" indent="-182880">
              <a:buFont typeface="Wingdings" pitchFamily="2" charset="2"/>
              <a:buChar char="§"/>
              <a:defRPr sz="1800"/>
            </a:lvl3pPr>
            <a:lvl4pPr marL="1005840" indent="-182880">
              <a:buFont typeface="Wingdings" pitchFamily="2" charset="2"/>
              <a:buChar char="§"/>
              <a:defRPr sz="1600"/>
            </a:lvl4pPr>
            <a:lvl5pPr marL="1188720" indent="-137160">
              <a:buFont typeface="Wingdings" pitchFamily="2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676400"/>
            <a:ext cx="413760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438400"/>
            <a:ext cx="413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13760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3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" y="6453336"/>
            <a:ext cx="4114800" cy="329184"/>
          </a:xfrm>
        </p:spPr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92080"/>
            <a:ext cx="234537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920680" cy="5577840"/>
          </a:xfrm>
        </p:spPr>
        <p:txBody>
          <a:bodyPr/>
          <a:lstStyle>
            <a:lvl1pPr marL="182880" indent="-182880">
              <a:buFont typeface="Wingdings" pitchFamily="2" charset="2"/>
              <a:buChar char="§"/>
              <a:defRPr sz="3200"/>
            </a:lvl1pPr>
            <a:lvl2pPr marL="457200" indent="-182880">
              <a:buFont typeface="Wingdings" pitchFamily="2" charset="2"/>
              <a:buChar char="§"/>
              <a:defRPr sz="2800"/>
            </a:lvl2pPr>
            <a:lvl3pPr marL="731520" indent="-182880">
              <a:buFont typeface="Wingdings" pitchFamily="2" charset="2"/>
              <a:buChar char="§"/>
              <a:defRPr sz="2400"/>
            </a:lvl3pPr>
            <a:lvl4pPr marL="1005840" indent="-182880">
              <a:buFont typeface="Wingdings" pitchFamily="2" charset="2"/>
              <a:buChar char="§"/>
              <a:defRPr sz="2000"/>
            </a:lvl4pPr>
            <a:lvl5pPr marL="1188720" indent="-137160"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130552"/>
            <a:ext cx="2345377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92480"/>
            <a:ext cx="234836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6033870" cy="482304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133600"/>
            <a:ext cx="234537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088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55440"/>
            <a:ext cx="868088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" y="645333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53336"/>
            <a:ext cx="7314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spc="0">
                <a:solidFill>
                  <a:srgbClr val="315687"/>
                </a:solidFill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fld id="{86BDD25B-99D4-4985-889E-ADB3ED6060EF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897859"/>
            <a:ext cx="8824900" cy="843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2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0" baseline="0">
          <a:solidFill>
            <a:schemeClr val="tx2"/>
          </a:solidFill>
          <a:latin typeface="Calibri" pitchFamily="34" charset="0"/>
          <a:ea typeface="Tahoma" pitchFamily="34" charset="0"/>
          <a:cs typeface="Calibri" pitchFamily="34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sz="24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sz="20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§"/>
        <a:defRPr sz="18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 spc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itchFamily="2" charset="2"/>
        <a:buChar char="§"/>
        <a:defRPr sz="1400" kern="1200" spc="0" baseline="0">
          <a:solidFill>
            <a:schemeClr val="tx1"/>
          </a:solidFill>
          <a:latin typeface="Calibri" pitchFamily="34" charset="0"/>
          <a:ea typeface="Tahoma" pitchFamily="34" charset="0"/>
          <a:cs typeface="Calibri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67544" y="1371600"/>
            <a:ext cx="7848872" cy="1927225"/>
          </a:xfrm>
        </p:spPr>
        <p:txBody>
          <a:bodyPr/>
          <a:lstStyle/>
          <a:p>
            <a:r>
              <a:rPr lang="fr-BE" sz="2800" dirty="0" smtClean="0"/>
              <a:t>Les accords de branche Energie/CO</a:t>
            </a:r>
            <a:r>
              <a:rPr lang="fr-BE" sz="2800" baseline="-25000" dirty="0" smtClean="0"/>
              <a:t>2 </a:t>
            </a:r>
            <a:r>
              <a:rPr lang="fr-BE" sz="2800" dirty="0" smtClean="0"/>
              <a:t>: d’une génération à l’autre</a:t>
            </a:r>
            <a:endParaRPr lang="fr-BE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dirty="0" smtClean="0"/>
              <a:t>André LEBRUN</a:t>
            </a:r>
          </a:p>
          <a:p>
            <a:r>
              <a:rPr lang="fr-BE" dirty="0" smtClean="0"/>
              <a:t>Directeur du Département Environnement, Aménagement du Territoire, Energie et Mobilité</a:t>
            </a:r>
          </a:p>
          <a:p>
            <a:r>
              <a:rPr lang="fr-BE" dirty="0" smtClean="0"/>
              <a:t>UWE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BE" dirty="0" smtClean="0"/>
              <a:t>17 février 2014 – </a:t>
            </a:r>
            <a:r>
              <a:rPr lang="fr-BE" dirty="0" err="1" smtClean="0"/>
              <a:t>Hampton’s</a:t>
            </a:r>
            <a:r>
              <a:rPr lang="fr-BE" dirty="0" smtClean="0"/>
              <a:t>  </a:t>
            </a:r>
            <a:r>
              <a:rPr lang="fr-BE" dirty="0" err="1" smtClean="0"/>
              <a:t>Hotel</a:t>
            </a:r>
            <a:r>
              <a:rPr lang="fr-BE" dirty="0" smtClean="0"/>
              <a:t>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21341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Les </a:t>
            </a:r>
            <a:r>
              <a:rPr lang="fr-BE" dirty="0" err="1" smtClean="0"/>
              <a:t>AdB</a:t>
            </a:r>
            <a:r>
              <a:rPr lang="fr-BE" dirty="0" smtClean="0"/>
              <a:t> comme outil de la politique énergétique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BE" sz="2800" dirty="0" smtClean="0">
                <a:solidFill>
                  <a:srgbClr val="315687"/>
                </a:solidFill>
              </a:rPr>
              <a:t>Priorité à l’efficacité énergétique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Amélioration de l’IEE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Meilleure connaissance de la consommation (équipement par équipement)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Mise en place de groupe de travail impliquant tous les collaborateurs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Brainstorming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Chasse au </a:t>
            </a:r>
            <a:r>
              <a:rPr lang="fr-BE" dirty="0" err="1" smtClean="0">
                <a:solidFill>
                  <a:srgbClr val="315687"/>
                </a:solidFill>
              </a:rPr>
              <a:t>kwh</a:t>
            </a:r>
            <a:r>
              <a:rPr lang="fr-BE" dirty="0" smtClean="0">
                <a:solidFill>
                  <a:srgbClr val="315687"/>
                </a:solidFill>
              </a:rPr>
              <a:t> perdus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BE" dirty="0">
              <a:solidFill>
                <a:srgbClr val="315687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dirty="0" smtClean="0">
                <a:solidFill>
                  <a:srgbClr val="315687"/>
                </a:solidFill>
              </a:rPr>
              <a:t>                  </a:t>
            </a:r>
            <a:r>
              <a:rPr lang="fr-BE" dirty="0" err="1" smtClean="0">
                <a:solidFill>
                  <a:srgbClr val="315687"/>
                </a:solidFill>
              </a:rPr>
              <a:t>Adb</a:t>
            </a:r>
            <a:r>
              <a:rPr lang="fr-BE" dirty="0" smtClean="0">
                <a:solidFill>
                  <a:srgbClr val="315687"/>
                </a:solidFill>
              </a:rPr>
              <a:t> tiennent lieu de conditions particulières dans les</a:t>
            </a:r>
            <a:br>
              <a:rPr lang="fr-BE" dirty="0" smtClean="0">
                <a:solidFill>
                  <a:srgbClr val="315687"/>
                </a:solidFill>
              </a:rPr>
            </a:br>
            <a:r>
              <a:rPr lang="fr-BE" dirty="0" smtClean="0">
                <a:solidFill>
                  <a:srgbClr val="315687"/>
                </a:solidFill>
              </a:rPr>
              <a:t>	    permis d’environnement</a:t>
            </a:r>
            <a:endParaRPr lang="fr-BE" dirty="0">
              <a:solidFill>
                <a:srgbClr val="315687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6" name="Flèche droite 5"/>
          <p:cNvSpPr/>
          <p:nvPr/>
        </p:nvSpPr>
        <p:spPr>
          <a:xfrm>
            <a:off x="503536" y="429309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400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Les </a:t>
            </a:r>
            <a:r>
              <a:rPr lang="fr-BE" dirty="0" err="1" smtClean="0"/>
              <a:t>AdB</a:t>
            </a:r>
            <a:r>
              <a:rPr lang="fr-BE" dirty="0" smtClean="0"/>
              <a:t> comme outil de la politique climatique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BE" sz="2800" dirty="0" smtClean="0">
                <a:solidFill>
                  <a:srgbClr val="315687"/>
                </a:solidFill>
              </a:rPr>
              <a:t>Le changement climatique au cœur de nos stratégies industrielles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Amélioration de l’IGES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Diminution des émissions de CO</a:t>
            </a:r>
            <a:r>
              <a:rPr lang="fr-BE" baseline="-25000" dirty="0" smtClean="0">
                <a:solidFill>
                  <a:srgbClr val="315687"/>
                </a:solidFill>
              </a:rPr>
              <a:t>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Lien avec ETS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Réflexions sur les </a:t>
            </a:r>
            <a:r>
              <a:rPr lang="fr-BE" dirty="0" err="1" smtClean="0">
                <a:solidFill>
                  <a:srgbClr val="315687"/>
                </a:solidFill>
              </a:rPr>
              <a:t>process</a:t>
            </a:r>
            <a:endParaRPr lang="fr-BE" dirty="0" smtClean="0">
              <a:solidFill>
                <a:srgbClr val="315687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Changements de comportements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BE" dirty="0">
              <a:solidFill>
                <a:srgbClr val="315687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dirty="0" smtClean="0">
                <a:solidFill>
                  <a:srgbClr val="315687"/>
                </a:solidFill>
              </a:rPr>
              <a:t>                Plan Air Climat en phase avec trajectoire </a:t>
            </a:r>
            <a:r>
              <a:rPr lang="fr-BE" dirty="0" err="1" smtClean="0">
                <a:solidFill>
                  <a:srgbClr val="315687"/>
                </a:solidFill>
              </a:rPr>
              <a:t>AdB</a:t>
            </a:r>
            <a:r>
              <a:rPr lang="fr-BE" dirty="0" smtClean="0">
                <a:solidFill>
                  <a:srgbClr val="315687"/>
                </a:solidFill>
              </a:rPr>
              <a:t> –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dirty="0">
                <a:solidFill>
                  <a:srgbClr val="315687"/>
                </a:solidFill>
              </a:rPr>
              <a:t> </a:t>
            </a:r>
            <a:r>
              <a:rPr lang="fr-BE" dirty="0" smtClean="0">
                <a:solidFill>
                  <a:srgbClr val="315687"/>
                </a:solidFill>
              </a:rPr>
              <a:t>               </a:t>
            </a:r>
            <a:r>
              <a:rPr lang="fr-BE" dirty="0" err="1" smtClean="0">
                <a:solidFill>
                  <a:srgbClr val="315687"/>
                </a:solidFill>
              </a:rPr>
              <a:t>AdB</a:t>
            </a:r>
            <a:r>
              <a:rPr lang="fr-BE" dirty="0" smtClean="0">
                <a:solidFill>
                  <a:srgbClr val="315687"/>
                </a:solidFill>
              </a:rPr>
              <a:t> = </a:t>
            </a:r>
            <a:r>
              <a:rPr lang="fr-BE" dirty="0" err="1" smtClean="0">
                <a:solidFill>
                  <a:srgbClr val="315687"/>
                </a:solidFill>
              </a:rPr>
              <a:t>milestone</a:t>
            </a:r>
            <a:r>
              <a:rPr lang="fr-BE" dirty="0" smtClean="0">
                <a:solidFill>
                  <a:srgbClr val="315687"/>
                </a:solidFill>
              </a:rPr>
              <a:t> 2020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BE" dirty="0">
              <a:solidFill>
                <a:srgbClr val="315687"/>
              </a:solidFill>
            </a:endParaRP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buNone/>
            </a:pPr>
            <a:endParaRPr lang="fr-BE" dirty="0" smtClean="0">
              <a:solidFill>
                <a:srgbClr val="315687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BE" dirty="0">
              <a:solidFill>
                <a:srgbClr val="315687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Flèche droite 5"/>
          <p:cNvSpPr/>
          <p:nvPr/>
        </p:nvSpPr>
        <p:spPr>
          <a:xfrm>
            <a:off x="359644" y="458112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95438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Les </a:t>
            </a:r>
            <a:r>
              <a:rPr lang="fr-BE" dirty="0" err="1"/>
              <a:t>AdB</a:t>
            </a:r>
            <a:r>
              <a:rPr lang="fr-BE" dirty="0"/>
              <a:t> comme outil de la politique </a:t>
            </a:r>
            <a:r>
              <a:rPr lang="fr-BE" dirty="0" smtClean="0"/>
              <a:t>industrielle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74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BE" sz="2800" dirty="0" smtClean="0">
                <a:solidFill>
                  <a:srgbClr val="315687"/>
                </a:solidFill>
              </a:rPr>
              <a:t>Energie, facteur de compétitivité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Mettre l’industrie sur la route d’une </a:t>
            </a:r>
            <a:r>
              <a:rPr lang="fr-BE" dirty="0" err="1" smtClean="0">
                <a:solidFill>
                  <a:srgbClr val="315687"/>
                </a:solidFill>
              </a:rPr>
              <a:t>low</a:t>
            </a:r>
            <a:r>
              <a:rPr lang="fr-BE" dirty="0" smtClean="0">
                <a:solidFill>
                  <a:srgbClr val="315687"/>
                </a:solidFill>
              </a:rPr>
              <a:t> </a:t>
            </a:r>
            <a:r>
              <a:rPr lang="fr-BE" dirty="0" err="1" smtClean="0">
                <a:solidFill>
                  <a:srgbClr val="315687"/>
                </a:solidFill>
              </a:rPr>
              <a:t>carbon</a:t>
            </a:r>
            <a:r>
              <a:rPr lang="fr-BE" dirty="0" smtClean="0">
                <a:solidFill>
                  <a:srgbClr val="315687"/>
                </a:solidFill>
              </a:rPr>
              <a:t> </a:t>
            </a:r>
            <a:r>
              <a:rPr lang="fr-BE" dirty="0" err="1" smtClean="0">
                <a:solidFill>
                  <a:srgbClr val="315687"/>
                </a:solidFill>
              </a:rPr>
              <a:t>economy</a:t>
            </a:r>
            <a:r>
              <a:rPr lang="fr-BE" dirty="0" smtClean="0">
                <a:solidFill>
                  <a:srgbClr val="315687"/>
                </a:solidFill>
              </a:rPr>
              <a:t> (</a:t>
            </a:r>
            <a:r>
              <a:rPr lang="fr-BE" dirty="0" err="1" smtClean="0">
                <a:solidFill>
                  <a:srgbClr val="315687"/>
                </a:solidFill>
              </a:rPr>
              <a:t>roadmap</a:t>
            </a:r>
            <a:r>
              <a:rPr lang="fr-BE" dirty="0" smtClean="0">
                <a:solidFill>
                  <a:srgbClr val="315687"/>
                </a:solidFill>
              </a:rPr>
              <a:t> CO</a:t>
            </a:r>
            <a:r>
              <a:rPr lang="fr-BE" baseline="-25000" dirty="0" smtClean="0">
                <a:solidFill>
                  <a:srgbClr val="315687"/>
                </a:solidFill>
              </a:rPr>
              <a:t>2</a:t>
            </a:r>
            <a:r>
              <a:rPr lang="fr-BE" dirty="0" smtClean="0">
                <a:solidFill>
                  <a:srgbClr val="315687"/>
                </a:solidFill>
              </a:rPr>
              <a:t>)</a:t>
            </a:r>
            <a:endParaRPr lang="fr-BE" dirty="0">
              <a:solidFill>
                <a:srgbClr val="315687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Diminuer le coût de l’énergie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Exonérations/réductions des accises (directive 2003/96/CE)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Exonérations partielles quotas CV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Majoration exonération partielle du tarif ELIA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dirty="0" smtClean="0">
              <a:solidFill>
                <a:srgbClr val="315687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BE" dirty="0">
                <a:solidFill>
                  <a:srgbClr val="315687"/>
                </a:solidFill>
              </a:rPr>
              <a:t> </a:t>
            </a:r>
            <a:r>
              <a:rPr lang="fr-BE" dirty="0" smtClean="0">
                <a:solidFill>
                  <a:srgbClr val="315687"/>
                </a:solidFill>
              </a:rPr>
              <a:t>                Mettre en œuvre rapidement les décisions annoncées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BE" dirty="0">
              <a:solidFill>
                <a:srgbClr val="315687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6" name="Flèche droite 5"/>
          <p:cNvSpPr/>
          <p:nvPr/>
        </p:nvSpPr>
        <p:spPr>
          <a:xfrm>
            <a:off x="395536" y="408607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6437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2800" dirty="0" err="1" smtClean="0">
                <a:solidFill>
                  <a:srgbClr val="315687"/>
                </a:solidFill>
              </a:rPr>
              <a:t>AdB</a:t>
            </a:r>
            <a:r>
              <a:rPr lang="fr-BE" sz="2800" dirty="0" smtClean="0">
                <a:solidFill>
                  <a:srgbClr val="315687"/>
                </a:solidFill>
              </a:rPr>
              <a:t> comme modèle de partenariat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Expérience positive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Les entreprises vont plus vite et plus loin dans la démarche volontaire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Prévisibilité/stabilité/sécurité du cadre réglementaire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Savoir-faire, maîtrise, professionnalisme, inventivité et créativité des entreprises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dirty="0" smtClean="0">
                <a:solidFill>
                  <a:srgbClr val="315687"/>
                </a:solidFill>
              </a:rPr>
              <a:t>Préservation de la compétitivité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BE" dirty="0">
              <a:solidFill>
                <a:srgbClr val="315687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BE" dirty="0" smtClean="0">
                <a:solidFill>
                  <a:srgbClr val="315687"/>
                </a:solidFill>
              </a:rPr>
              <a:t>                 Une industrie wallonne compétitive en route vers une </a:t>
            </a:r>
            <a:br>
              <a:rPr lang="fr-BE" dirty="0" smtClean="0">
                <a:solidFill>
                  <a:srgbClr val="315687"/>
                </a:solidFill>
              </a:rPr>
            </a:br>
            <a:r>
              <a:rPr lang="fr-BE" dirty="0" smtClean="0">
                <a:solidFill>
                  <a:srgbClr val="315687"/>
                </a:solidFill>
              </a:rPr>
              <a:t>   	    économie moins carbonée 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BE" dirty="0">
              <a:solidFill>
                <a:srgbClr val="315687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6" name="Flèche droite 5"/>
          <p:cNvSpPr/>
          <p:nvPr/>
        </p:nvSpPr>
        <p:spPr>
          <a:xfrm>
            <a:off x="395536" y="4410112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90006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/>
              <a:t>Merci de votre attention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smtClean="0"/>
              <a:t>17 février 2014 – Hampton’s  Hotel à Wépion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86BDD25B-99D4-4985-889E-ADB3ED6060EF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18845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Personnalisé 1">
      <a:dk1>
        <a:srgbClr val="000000"/>
      </a:dk1>
      <a:lt1>
        <a:sysClr val="window" lastClr="FFFFFF"/>
      </a:lt1>
      <a:dk2>
        <a:srgbClr val="A3171E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44B9E8"/>
      </a:hlink>
      <a:folHlink>
        <a:srgbClr val="7D3C4A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290</Words>
  <Application>Microsoft Office PowerPoint</Application>
  <PresentationFormat>Affichage à l'écran (4:3)</PresentationFormat>
  <Paragraphs>58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blank</vt:lpstr>
      <vt:lpstr>Les accords de branche Energie/CO2 : d’une génération à l’autre</vt:lpstr>
      <vt:lpstr>Les AdB comme outil de la politique énergétique</vt:lpstr>
      <vt:lpstr>Les AdB comme outil de la politique climatique</vt:lpstr>
      <vt:lpstr>Les AdB comme outil de la politique industrielle</vt:lpstr>
      <vt:lpstr>Conclusion</vt:lpstr>
      <vt:lpstr>Merci de votre attention</vt:lpstr>
    </vt:vector>
  </TitlesOfParts>
  <Company>UWE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accords de branche Energie/CO2  D’une génération à l’autre</dc:title>
  <dc:creator>UWE</dc:creator>
  <cp:lastModifiedBy>134818</cp:lastModifiedBy>
  <cp:revision>6</cp:revision>
  <cp:lastPrinted>2014-02-14T12:01:30Z</cp:lastPrinted>
  <dcterms:created xsi:type="dcterms:W3CDTF">2014-02-14T11:02:40Z</dcterms:created>
  <dcterms:modified xsi:type="dcterms:W3CDTF">2014-02-14T15:25:25Z</dcterms:modified>
</cp:coreProperties>
</file>