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tags/tag29.xml" ContentType="application/vnd.openxmlformats-officedocument.presentationml.tags+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ppt/tags/tag21.xml" ContentType="application/vnd.openxmlformats-officedocument.presentationml.tags+xml"/>
  <Override PartName="/ppt/notesSlides/notesSlide5.xml" ContentType="application/vnd.openxmlformats-officedocument.presentationml.notesSlide+xml"/>
  <Override PartName="/ppt/tags/tag30.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emf" ContentType="image/x-emf"/>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816" r:id="rId1"/>
  </p:sldMasterIdLst>
  <p:notesMasterIdLst>
    <p:notesMasterId r:id="rId8"/>
  </p:notesMasterIdLst>
  <p:handoutMasterIdLst>
    <p:handoutMasterId r:id="rId9"/>
  </p:handoutMasterIdLst>
  <p:sldIdLst>
    <p:sldId id="256" r:id="rId2"/>
    <p:sldId id="357" r:id="rId3"/>
    <p:sldId id="358" r:id="rId4"/>
    <p:sldId id="350" r:id="rId5"/>
    <p:sldId id="359" r:id="rId6"/>
    <p:sldId id="355" r:id="rId7"/>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showOutlineIcons="0">
    <p:restoredLeft sz="15620" autoAdjust="0"/>
    <p:restoredTop sz="82471" autoAdjust="0"/>
  </p:normalViewPr>
  <p:slideViewPr>
    <p:cSldViewPr>
      <p:cViewPr varScale="1">
        <p:scale>
          <a:sx n="64" d="100"/>
          <a:sy n="64" d="100"/>
        </p:scale>
        <p:origin x="-1344" y="-108"/>
      </p:cViewPr>
      <p:guideLst>
        <p:guide orient="horz" pos="2160"/>
        <p:guide pos="2880"/>
      </p:guideLst>
    </p:cSldViewPr>
  </p:slideViewPr>
  <p:outlineViewPr>
    <p:cViewPr>
      <p:scale>
        <a:sx n="33" d="100"/>
        <a:sy n="33" d="100"/>
      </p:scale>
      <p:origin x="42" y="0"/>
    </p:cViewPr>
  </p:outlineViewPr>
  <p:notesTextViewPr>
    <p:cViewPr>
      <p:scale>
        <a:sx n="100" d="100"/>
        <a:sy n="100" d="100"/>
      </p:scale>
      <p:origin x="0" y="2046"/>
    </p:cViewPr>
  </p:notesTextViewPr>
  <p:notesViewPr>
    <p:cSldViewPr>
      <p:cViewPr>
        <p:scale>
          <a:sx n="100" d="100"/>
          <a:sy n="100" d="100"/>
        </p:scale>
        <p:origin x="-1650" y="138"/>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52D3A00-6B75-4E3D-8C2D-5B7AF7E84F78}" type="datetimeFigureOut">
              <a:rPr lang="fr-FR" smtClean="0"/>
              <a:pPr/>
              <a:t>14/02/2014</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9030200-FEAC-4995-800C-72491A838152}"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E01E8BF-C127-467D-B809-5546371C0C85}" type="datetimeFigureOut">
              <a:rPr lang="fr-FR" smtClean="0"/>
              <a:pPr/>
              <a:t>14/02/2014</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513CD3A-8214-47B8-9FAE-C24A853A8BC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513CD3A-8214-47B8-9FAE-C24A853A8BC2}"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sz="1200" kern="1200" dirty="0" smtClean="0">
                <a:solidFill>
                  <a:schemeClr val="tx1"/>
                </a:solidFill>
                <a:latin typeface="+mn-lt"/>
                <a:ea typeface="+mn-ea"/>
                <a:cs typeface="+mn-cs"/>
              </a:rPr>
              <a:t>Mon collègue le Ministre Jean-Marc Nollet vient de le montrer, l’expérience des accords de branche est un beau succès : </a:t>
            </a:r>
            <a:endParaRPr lang="fr-FR" sz="1200" kern="1200" dirty="0" smtClean="0">
              <a:solidFill>
                <a:schemeClr val="tx1"/>
              </a:solidFill>
              <a:latin typeface="+mn-lt"/>
              <a:ea typeface="+mn-ea"/>
              <a:cs typeface="+mn-cs"/>
            </a:endParaRPr>
          </a:p>
          <a:p>
            <a:r>
              <a:rPr lang="fr-BE" sz="1200"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pPr lvl="0"/>
            <a:r>
              <a:rPr lang="fr-BE" sz="1200" kern="1200" dirty="0" smtClean="0">
                <a:solidFill>
                  <a:schemeClr val="tx1"/>
                </a:solidFill>
                <a:latin typeface="+mn-lt"/>
                <a:ea typeface="+mn-ea"/>
                <a:cs typeface="+mn-cs"/>
              </a:rPr>
              <a:t>Plus de 200 sites industriels ont pris part aux accords,</a:t>
            </a:r>
            <a:endParaRPr lang="fr-FR" sz="1200" kern="1200" dirty="0" smtClean="0">
              <a:solidFill>
                <a:schemeClr val="tx1"/>
              </a:solidFill>
              <a:latin typeface="+mn-lt"/>
              <a:ea typeface="+mn-ea"/>
              <a:cs typeface="+mn-cs"/>
            </a:endParaRPr>
          </a:p>
          <a:p>
            <a:pPr lvl="0"/>
            <a:r>
              <a:rPr lang="fr-BE" sz="1200" kern="1200" dirty="0" smtClean="0">
                <a:solidFill>
                  <a:schemeClr val="tx1"/>
                </a:solidFill>
                <a:latin typeface="+mn-lt"/>
                <a:ea typeface="+mn-ea"/>
                <a:cs typeface="+mn-cs"/>
              </a:rPr>
              <a:t>Les résultats obtenus sont bien au-delà des espérances,</a:t>
            </a:r>
            <a:endParaRPr lang="fr-FR" sz="1200" kern="1200" dirty="0" smtClean="0">
              <a:solidFill>
                <a:schemeClr val="tx1"/>
              </a:solidFill>
              <a:latin typeface="+mn-lt"/>
              <a:ea typeface="+mn-ea"/>
              <a:cs typeface="+mn-cs"/>
            </a:endParaRPr>
          </a:p>
          <a:p>
            <a:r>
              <a:rPr lang="fr-BE" sz="1200"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r>
              <a:rPr lang="fr-BE" sz="1200" kern="1200" dirty="0" smtClean="0">
                <a:solidFill>
                  <a:schemeClr val="tx1"/>
                </a:solidFill>
                <a:latin typeface="+mn-lt"/>
                <a:ea typeface="+mn-ea"/>
                <a:cs typeface="+mn-cs"/>
              </a:rPr>
              <a:t>En bref, la Wallonie rencontre et même dépasse ses engagements dans le cadre du Protocole de Kyoto (émissions 2011 = - 2§,9 %par </a:t>
            </a:r>
            <a:r>
              <a:rPr lang="fr-BE" sz="1200" kern="1200" dirty="0" err="1" smtClean="0">
                <a:solidFill>
                  <a:schemeClr val="tx1"/>
                </a:solidFill>
                <a:latin typeface="+mn-lt"/>
                <a:ea typeface="+mn-ea"/>
                <a:cs typeface="+mn-cs"/>
              </a:rPr>
              <a:t>raport</a:t>
            </a:r>
            <a:r>
              <a:rPr lang="fr-BE" sz="1200" kern="1200" dirty="0" smtClean="0">
                <a:solidFill>
                  <a:schemeClr val="tx1"/>
                </a:solidFill>
                <a:latin typeface="+mn-lt"/>
                <a:ea typeface="+mn-ea"/>
                <a:cs typeface="+mn-cs"/>
              </a:rPr>
              <a:t> à 1990), et cela pour une bonne part grâce aux efforts de son industrie. Il faut vous en féliciter.</a:t>
            </a:r>
            <a:endParaRPr lang="fr-FR" sz="120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6513CD3A-8214-47B8-9FAE-C24A853A8BC2}"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r>
              <a:rPr lang="fr-BE" sz="1200" kern="1200" dirty="0" smtClean="0">
                <a:solidFill>
                  <a:schemeClr val="tx1"/>
                </a:solidFill>
                <a:latin typeface="+mn-lt"/>
                <a:ea typeface="+mn-ea"/>
                <a:cs typeface="+mn-cs"/>
              </a:rPr>
              <a:t>Mais la démarche d’accords de branche a également mis en lumière beaucoup d’acquis supplémentaires :</a:t>
            </a:r>
            <a:endParaRPr lang="fr-FR" sz="1200" kern="1200" dirty="0" smtClean="0">
              <a:solidFill>
                <a:schemeClr val="tx1"/>
              </a:solidFill>
              <a:latin typeface="+mn-lt"/>
              <a:ea typeface="+mn-ea"/>
              <a:cs typeface="+mn-cs"/>
            </a:endParaRPr>
          </a:p>
          <a:p>
            <a:pPr lvl="0"/>
            <a:r>
              <a:rPr lang="fr-BE" sz="1200" kern="1200" dirty="0" smtClean="0">
                <a:solidFill>
                  <a:schemeClr val="tx1"/>
                </a:solidFill>
                <a:latin typeface="+mn-lt"/>
                <a:ea typeface="+mn-ea"/>
                <a:cs typeface="+mn-cs"/>
              </a:rPr>
              <a:t>A travers les Comités directeurs, elle a mis en place une nouvelle forme de collaboration entre secteurs industriels et autorités publiques ;</a:t>
            </a:r>
            <a:endParaRPr lang="fr-FR" sz="1200" kern="1200" dirty="0" smtClean="0">
              <a:solidFill>
                <a:schemeClr val="tx1"/>
              </a:solidFill>
              <a:latin typeface="+mn-lt"/>
              <a:ea typeface="+mn-ea"/>
              <a:cs typeface="+mn-cs"/>
            </a:endParaRPr>
          </a:p>
          <a:p>
            <a:pPr lvl="0"/>
            <a:r>
              <a:rPr lang="fr-BE" sz="1200" kern="1200" dirty="0" smtClean="0">
                <a:solidFill>
                  <a:schemeClr val="tx1"/>
                </a:solidFill>
                <a:latin typeface="+mn-lt"/>
                <a:ea typeface="+mn-ea"/>
                <a:cs typeface="+mn-cs"/>
              </a:rPr>
              <a:t>A chaque entreprise, elle a permis d’acquérir une connaissance approfondie des flux énergétiques sur leur site de production. Cette connaissance, certains d’entre vous l’ont notamment mise à profit pour exploiter de manière optimale leur outil en période de prix énergétiques élevés et en période de basse conjoncture, deux situations que nous avons connues au cours de ces dix dernières années. </a:t>
            </a:r>
            <a:endParaRPr lang="fr-FR" sz="1200" kern="1200" dirty="0" smtClean="0">
              <a:solidFill>
                <a:schemeClr val="tx1"/>
              </a:solidFill>
              <a:latin typeface="+mn-lt"/>
              <a:ea typeface="+mn-ea"/>
              <a:cs typeface="+mn-cs"/>
            </a:endParaRPr>
          </a:p>
          <a:p>
            <a:r>
              <a:rPr lang="fr-BE" sz="1200"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r>
              <a:rPr lang="fr-BE" sz="1200" kern="1200" dirty="0" smtClean="0">
                <a:solidFill>
                  <a:schemeClr val="tx1"/>
                </a:solidFill>
                <a:latin typeface="+mn-lt"/>
                <a:ea typeface="+mn-ea"/>
                <a:cs typeface="+mn-cs"/>
              </a:rPr>
              <a:t>Clairement, la recherche d’économies d’énergie et la réduction d’émissions de CO2 figurent maintenant parmi les priorités tant des sites industriels que des Directions générales.  </a:t>
            </a:r>
            <a:endParaRPr lang="fr-FR" sz="1200" kern="1200" dirty="0" smtClean="0">
              <a:solidFill>
                <a:schemeClr val="tx1"/>
              </a:solidFill>
              <a:latin typeface="+mn-lt"/>
              <a:ea typeface="+mn-ea"/>
              <a:cs typeface="+mn-cs"/>
            </a:endParaRPr>
          </a:p>
          <a:p>
            <a:r>
              <a:rPr lang="fr-BE" sz="1200"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r>
              <a:rPr lang="fr-BE" sz="1200" kern="1200" dirty="0" smtClean="0">
                <a:solidFill>
                  <a:schemeClr val="tx1"/>
                </a:solidFill>
                <a:latin typeface="+mn-lt"/>
                <a:ea typeface="+mn-ea"/>
                <a:cs typeface="+mn-cs"/>
              </a:rPr>
              <a:t>C’est dans cet esprit que nous nous proposons de poursuivre l’aventure : au travers des nouveaux accords, les autorités publiques veulent continuer à soutenir les entreprises dans leur préparation aux défis de demain.</a:t>
            </a:r>
            <a:endParaRPr lang="fr-FR"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158 sites sont désireux de poursuivre dans cette voie (et je profite de l’occasion pour saluer la société Cristal </a:t>
            </a:r>
            <a:r>
              <a:rPr lang="fr-BE" sz="1200" kern="1200" dirty="0" err="1" smtClean="0">
                <a:solidFill>
                  <a:schemeClr val="tx1"/>
                </a:solidFill>
                <a:latin typeface="+mn-lt"/>
                <a:ea typeface="+mn-ea"/>
                <a:cs typeface="+mn-cs"/>
              </a:rPr>
              <a:t>Computing</a:t>
            </a:r>
            <a:r>
              <a:rPr lang="fr-BE" sz="1200" kern="1200" dirty="0" smtClean="0">
                <a:solidFill>
                  <a:schemeClr val="tx1"/>
                </a:solidFill>
                <a:latin typeface="+mn-lt"/>
                <a:ea typeface="+mn-ea"/>
                <a:cs typeface="+mn-cs"/>
              </a:rPr>
              <a:t> (Google) qui vient de nous rejoindre).</a:t>
            </a:r>
          </a:p>
          <a:p>
            <a:endParaRPr lang="fr-BE" dirty="0" smtClean="0"/>
          </a:p>
          <a:p>
            <a:r>
              <a:rPr lang="fr-BE" dirty="0" smtClean="0"/>
              <a:t>Il </a:t>
            </a:r>
            <a:r>
              <a:rPr lang="fr-BE" dirty="0" smtClean="0"/>
              <a:t>nous faudra </a:t>
            </a:r>
            <a:r>
              <a:rPr lang="fr-BE" dirty="0" smtClean="0"/>
              <a:t>orienter </a:t>
            </a:r>
            <a:r>
              <a:rPr lang="fr-BE" dirty="0" smtClean="0"/>
              <a:t>notre développement vers une société à basse intensité en carbone, réduisant notre recours aux énergies fossiles et faisant de plus en plus appel aux énergies renouvelables.</a:t>
            </a:r>
            <a:endParaRPr lang="fr-FR" dirty="0" smtClean="0"/>
          </a:p>
          <a:p>
            <a:r>
              <a:rPr lang="fr-BE" dirty="0" smtClean="0"/>
              <a:t> </a:t>
            </a:r>
            <a:endParaRPr lang="fr-FR" dirty="0" smtClean="0"/>
          </a:p>
          <a:p>
            <a:r>
              <a:rPr lang="fr-BE" dirty="0" smtClean="0"/>
              <a:t>Les pouvoirs publics ont pris leur part : en Wallonie, nous nous montrons précurseurs via le « décret climat », qui sera définitivement adopté par le Parlement dans deux jours et son « Plan Air-Climat-Energie »</a:t>
            </a:r>
            <a:endParaRPr lang="fr-FR"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6513CD3A-8214-47B8-9FAE-C24A853A8BC2}"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En ce qui vous concerne, la formule des accords de branche de 2</a:t>
            </a:r>
            <a:r>
              <a:rPr lang="fr-BE" sz="1200" kern="1200" baseline="30000" dirty="0" smtClean="0">
                <a:solidFill>
                  <a:schemeClr val="tx1"/>
                </a:solidFill>
                <a:latin typeface="+mn-lt"/>
                <a:ea typeface="+mn-ea"/>
                <a:cs typeface="+mn-cs"/>
              </a:rPr>
              <a:t>e</a:t>
            </a:r>
            <a:r>
              <a:rPr lang="fr-BE" sz="1200" kern="1200" dirty="0" smtClean="0">
                <a:solidFill>
                  <a:schemeClr val="tx1"/>
                </a:solidFill>
                <a:latin typeface="+mn-lt"/>
                <a:ea typeface="+mn-ea"/>
                <a:cs typeface="+mn-cs"/>
              </a:rPr>
              <a:t> génération poursuit bien entendu la recherche d’amélioration de l’efficience énergétique et la réduction d’émissions de CO2 sur vos sites industriels. Ce processus demeure au cœur de la démarche, et c’est toujours sur la réalisation d’objectifs chiffrés que l’on vous demande de vous engager, comme dans la première phase des accords.  </a:t>
            </a:r>
          </a:p>
          <a:p>
            <a:pPr marL="0" marR="0" indent="0" algn="l" defTabSz="914400" rtl="0" eaLnBrk="1" fontAlgn="auto" latinLnBrk="0" hangingPunct="1">
              <a:lnSpc>
                <a:spcPct val="100000"/>
              </a:lnSpc>
              <a:spcBef>
                <a:spcPts val="0"/>
              </a:spcBef>
              <a:spcAft>
                <a:spcPts val="0"/>
              </a:spcAft>
              <a:buClrTx/>
              <a:buSzTx/>
              <a:buFontTx/>
              <a:buNone/>
              <a:tabLst/>
              <a:defRPr/>
            </a:pPr>
            <a:endParaRPr lang="fr-BE"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Le tableau détaille les différents objectifs par fédération</a:t>
            </a:r>
            <a:r>
              <a:rPr lang="fr-BE" sz="1200" kern="1200" baseline="0" dirty="0" smtClean="0">
                <a:solidFill>
                  <a:schemeClr val="tx1"/>
                </a:solidFill>
                <a:latin typeface="+mn-lt"/>
                <a:ea typeface="+mn-ea"/>
                <a:cs typeface="+mn-cs"/>
              </a:rPr>
              <a:t> </a:t>
            </a:r>
            <a:r>
              <a:rPr lang="fr-BE" sz="1200" kern="1200" dirty="0" smtClean="0">
                <a:solidFill>
                  <a:schemeClr val="tx1"/>
                </a:solidFill>
                <a:latin typeface="+mn-lt"/>
                <a:ea typeface="+mn-ea"/>
                <a:cs typeface="+mn-cs"/>
              </a:rPr>
              <a:t>qui ont été fixé sur la base des audits</a:t>
            </a:r>
            <a:r>
              <a:rPr lang="fr-BE" sz="1200" kern="1200" baseline="0" dirty="0" smtClean="0">
                <a:solidFill>
                  <a:schemeClr val="tx1"/>
                </a:solidFill>
                <a:latin typeface="+mn-lt"/>
                <a:ea typeface="+mn-ea"/>
                <a:cs typeface="+mn-cs"/>
              </a:rPr>
              <a:t> réalisés dans les entreprises. On peut remarquer que le potentiel d’amélioration de l’efficacité énergétique et de réduction de GES est loin d’être épuisé, même s‘il peut varier d’une fédération à l’autre.</a:t>
            </a:r>
            <a:endParaRPr lang="fr-FR" sz="1200" kern="1200" dirty="0" smtClean="0">
              <a:solidFill>
                <a:schemeClr val="tx1"/>
              </a:solidFill>
              <a:latin typeface="+mn-lt"/>
              <a:ea typeface="+mn-ea"/>
              <a:cs typeface="+mn-cs"/>
            </a:endParaRPr>
          </a:p>
          <a:p>
            <a:endParaRPr lang="fr-BE" dirty="0" smtClean="0"/>
          </a:p>
          <a:p>
            <a:r>
              <a:rPr lang="fr-BE" dirty="0" smtClean="0"/>
              <a:t>Remarque</a:t>
            </a:r>
            <a:r>
              <a:rPr lang="fr-BE" baseline="0" dirty="0" smtClean="0"/>
              <a:t> 1: on passe de 16 fédérations (</a:t>
            </a:r>
            <a:r>
              <a:rPr lang="fr-BE" baseline="0" dirty="0" err="1" smtClean="0"/>
              <a:t>AdB</a:t>
            </a:r>
            <a:r>
              <a:rPr lang="fr-BE" baseline="0" dirty="0" smtClean="0"/>
              <a:t> 1G) à 13 pour les </a:t>
            </a:r>
            <a:r>
              <a:rPr lang="fr-BE" baseline="0" dirty="0" err="1" smtClean="0"/>
              <a:t>AdB</a:t>
            </a:r>
            <a:r>
              <a:rPr lang="fr-BE" baseline="0" dirty="0" smtClean="0"/>
              <a:t> 2G car </a:t>
            </a:r>
            <a:r>
              <a:rPr lang="fr-BE" baseline="0" dirty="0" err="1" smtClean="0"/>
              <a:t>Agoria</a:t>
            </a:r>
            <a:r>
              <a:rPr lang="fr-BE" baseline="0" dirty="0" smtClean="0"/>
              <a:t> qui avait 4 accords distincts lors de la 1</a:t>
            </a:r>
            <a:r>
              <a:rPr lang="fr-BE" baseline="30000" dirty="0" smtClean="0"/>
              <a:t>ère</a:t>
            </a:r>
            <a:r>
              <a:rPr lang="fr-BE" baseline="0" dirty="0" smtClean="0"/>
              <a:t>  génération les a tous regroupé.</a:t>
            </a:r>
          </a:p>
          <a:p>
            <a:endParaRPr lang="fr-BE" baseline="0" dirty="0" smtClean="0"/>
          </a:p>
          <a:p>
            <a:r>
              <a:rPr lang="fr-BE" baseline="0" dirty="0" smtClean="0"/>
              <a:t>Remarque 2: Les objectifs de Google (</a:t>
            </a:r>
            <a:r>
              <a:rPr lang="fr-BE" baseline="0" dirty="0" err="1" smtClean="0"/>
              <a:t>crystal</a:t>
            </a:r>
            <a:r>
              <a:rPr lang="fr-BE" baseline="0" dirty="0" smtClean="0"/>
              <a:t> </a:t>
            </a:r>
            <a:r>
              <a:rPr lang="fr-BE" baseline="0" dirty="0" err="1" smtClean="0"/>
              <a:t>computing</a:t>
            </a:r>
            <a:r>
              <a:rPr lang="fr-BE" baseline="0" dirty="0" smtClean="0"/>
              <a:t>) sont relativement faibles mais s’expliquent du fait que </a:t>
            </a:r>
            <a:r>
              <a:rPr lang="fr-FR" sz="1200" kern="1200" baseline="0" dirty="0" smtClean="0">
                <a:solidFill>
                  <a:schemeClr val="tx1"/>
                </a:solidFill>
                <a:latin typeface="+mn-lt"/>
                <a:ea typeface="+mn-ea"/>
                <a:cs typeface="+mn-cs"/>
              </a:rPr>
              <a:t>l</a:t>
            </a:r>
            <a:r>
              <a:rPr lang="fr-FR" sz="1200" kern="1200" dirty="0" smtClean="0">
                <a:solidFill>
                  <a:schemeClr val="tx1"/>
                </a:solidFill>
                <a:latin typeface="+mn-lt"/>
                <a:ea typeface="+mn-ea"/>
                <a:cs typeface="+mn-cs"/>
              </a:rPr>
              <a:t>’usine vient d’être construite et que Google apporte</a:t>
            </a:r>
            <a:r>
              <a:rPr lang="fr-FR" sz="1200" kern="1200" baseline="0" dirty="0" smtClean="0">
                <a:solidFill>
                  <a:schemeClr val="tx1"/>
                </a:solidFill>
                <a:latin typeface="+mn-lt"/>
                <a:ea typeface="+mn-ea"/>
                <a:cs typeface="+mn-cs"/>
              </a:rPr>
              <a:t> </a:t>
            </a:r>
            <a:r>
              <a:rPr lang="fr-FR" sz="1200" kern="1200" dirty="0" smtClean="0">
                <a:solidFill>
                  <a:schemeClr val="tx1"/>
                </a:solidFill>
                <a:latin typeface="+mn-lt"/>
                <a:ea typeface="+mn-ea"/>
                <a:cs typeface="+mn-cs"/>
              </a:rPr>
              <a:t>une attention particulière aux économies d’énergie potentiel dans ses data center.</a:t>
            </a:r>
            <a:r>
              <a:rPr lang="fr-FR" sz="1200" kern="1200" baseline="0" dirty="0" smtClean="0">
                <a:solidFill>
                  <a:schemeClr val="tx1"/>
                </a:solidFill>
                <a:latin typeface="+mn-lt"/>
                <a:ea typeface="+mn-ea"/>
                <a:cs typeface="+mn-cs"/>
              </a:rPr>
              <a:t> Ce potentiel est cependant </a:t>
            </a:r>
            <a:r>
              <a:rPr lang="fr-FR" sz="1200" kern="1200" dirty="0" smtClean="0">
                <a:solidFill>
                  <a:schemeClr val="tx1"/>
                </a:solidFill>
                <a:latin typeface="+mn-lt"/>
                <a:ea typeface="+mn-ea"/>
                <a:cs typeface="+mn-cs"/>
              </a:rPr>
              <a:t>du même ordre de grandeur que celui rencontré dans d’autres fédérations déjà </a:t>
            </a:r>
            <a:r>
              <a:rPr lang="fr-FR" sz="1200" kern="1200" dirty="0" err="1" smtClean="0">
                <a:solidFill>
                  <a:schemeClr val="tx1"/>
                </a:solidFill>
                <a:latin typeface="+mn-lt"/>
                <a:ea typeface="+mn-ea"/>
                <a:cs typeface="+mn-cs"/>
              </a:rPr>
              <a:t>pro-actives</a:t>
            </a:r>
            <a:r>
              <a:rPr lang="fr-FR" sz="1200" kern="1200" dirty="0" smtClean="0">
                <a:solidFill>
                  <a:schemeClr val="tx1"/>
                </a:solidFill>
                <a:latin typeface="+mn-lt"/>
                <a:ea typeface="+mn-ea"/>
                <a:cs typeface="+mn-cs"/>
              </a:rPr>
              <a:t> avant la signature des accords de branche.</a:t>
            </a:r>
          </a:p>
          <a:p>
            <a:r>
              <a:rPr lang="fr-FR" sz="1200" kern="1200" dirty="0" smtClean="0">
                <a:solidFill>
                  <a:schemeClr val="tx1"/>
                </a:solidFill>
                <a:latin typeface="+mn-lt"/>
                <a:ea typeface="+mn-ea"/>
                <a:cs typeface="+mn-cs"/>
              </a:rPr>
              <a:t> </a:t>
            </a:r>
          </a:p>
          <a:p>
            <a:endParaRPr lang="fr-FR" dirty="0"/>
          </a:p>
        </p:txBody>
      </p:sp>
      <p:sp>
        <p:nvSpPr>
          <p:cNvPr id="4" name="Espace réservé du numéro de diapositive 3"/>
          <p:cNvSpPr>
            <a:spLocks noGrp="1"/>
          </p:cNvSpPr>
          <p:nvPr>
            <p:ph type="sldNum" sz="quarter" idx="10"/>
          </p:nvPr>
        </p:nvSpPr>
        <p:spPr/>
        <p:txBody>
          <a:bodyPr/>
          <a:lstStyle/>
          <a:p>
            <a:fld id="{6513CD3A-8214-47B8-9FAE-C24A853A8BC2}"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a:bodyPr>
          <a:lstStyle/>
          <a:p>
            <a:r>
              <a:rPr lang="fr-BE" sz="1200" kern="1200" dirty="0" smtClean="0">
                <a:solidFill>
                  <a:schemeClr val="tx1"/>
                </a:solidFill>
                <a:latin typeface="+mn-lt"/>
                <a:ea typeface="+mn-ea"/>
                <a:cs typeface="+mn-cs"/>
              </a:rPr>
              <a:t>Mais les accords de 2</a:t>
            </a:r>
            <a:r>
              <a:rPr lang="fr-BE" sz="1200" kern="1200" baseline="30000" dirty="0" smtClean="0">
                <a:solidFill>
                  <a:schemeClr val="tx1"/>
                </a:solidFill>
                <a:latin typeface="+mn-lt"/>
                <a:ea typeface="+mn-ea"/>
                <a:cs typeface="+mn-cs"/>
              </a:rPr>
              <a:t>e</a:t>
            </a:r>
            <a:r>
              <a:rPr lang="fr-BE" sz="1200" kern="1200" dirty="0" smtClean="0">
                <a:solidFill>
                  <a:schemeClr val="tx1"/>
                </a:solidFill>
                <a:latin typeface="+mn-lt"/>
                <a:ea typeface="+mn-ea"/>
                <a:cs typeface="+mn-cs"/>
              </a:rPr>
              <a:t> génération veulent aller plus loin. D’une part, ils vous invitent à examiner les opportunités de recours aux énergies renouvelables dans vos entreprises, que ce soit par la pose d’équipements spécifiques comme des panneaux solaires ou l’installation d’une cogénération à base de biocombustibles, ou par la valorisation de déchets ou de </a:t>
            </a:r>
            <a:r>
              <a:rPr lang="fr-BE" sz="1200" kern="1200" dirty="0" err="1" smtClean="0">
                <a:solidFill>
                  <a:schemeClr val="tx1"/>
                </a:solidFill>
                <a:latin typeface="+mn-lt"/>
                <a:ea typeface="+mn-ea"/>
                <a:cs typeface="+mn-cs"/>
              </a:rPr>
              <a:t>co-produits</a:t>
            </a:r>
            <a:r>
              <a:rPr lang="fr-BE" sz="1200" kern="1200" dirty="0" smtClean="0">
                <a:solidFill>
                  <a:schemeClr val="tx1"/>
                </a:solidFill>
                <a:latin typeface="+mn-lt"/>
                <a:ea typeface="+mn-ea"/>
                <a:cs typeface="+mn-cs"/>
              </a:rPr>
              <a:t> organiques issus de la chaîne de production.</a:t>
            </a:r>
            <a:endParaRPr lang="fr-FR" sz="1200" kern="1200" dirty="0" smtClean="0">
              <a:solidFill>
                <a:schemeClr val="tx1"/>
              </a:solidFill>
              <a:latin typeface="+mn-lt"/>
              <a:ea typeface="+mn-ea"/>
              <a:cs typeface="+mn-cs"/>
            </a:endParaRPr>
          </a:p>
          <a:p>
            <a:r>
              <a:rPr lang="fr-BE" sz="1200"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r>
              <a:rPr lang="fr-BE" sz="1200" kern="1200" dirty="0" smtClean="0">
                <a:solidFill>
                  <a:schemeClr val="tx1"/>
                </a:solidFill>
                <a:latin typeface="+mn-lt"/>
                <a:ea typeface="+mn-ea"/>
                <a:cs typeface="+mn-cs"/>
              </a:rPr>
              <a:t>Ensuite, ces nouveaux accords vont vous demander d’effectuer ce que nous appelons un « </a:t>
            </a:r>
            <a:r>
              <a:rPr lang="fr-BE" sz="1200" kern="1200" dirty="0" err="1" smtClean="0">
                <a:solidFill>
                  <a:schemeClr val="tx1"/>
                </a:solidFill>
                <a:latin typeface="+mn-lt"/>
                <a:ea typeface="+mn-ea"/>
                <a:cs typeface="+mn-cs"/>
              </a:rPr>
              <a:t>mapping</a:t>
            </a:r>
            <a:r>
              <a:rPr lang="fr-BE" sz="1200" kern="1200" dirty="0" smtClean="0">
                <a:solidFill>
                  <a:schemeClr val="tx1"/>
                </a:solidFill>
                <a:latin typeface="+mn-lt"/>
                <a:ea typeface="+mn-ea"/>
                <a:cs typeface="+mn-cs"/>
              </a:rPr>
              <a:t> CO2 », que ce soit sous forme d’un bilan carbone de votre entreprise ou celle d’une empreinte CO2 du cycle de vie de vos produits phares, depuis l’extraction ou la préparation de vos matières premières jusqu’à la fin de vie ou le recyclage de vos produits, en passant par le transport des approvisionnements, la distribution des produits finis et les consommations d’énergie requises par le stockage et l’utilisation de vos produits. </a:t>
            </a:r>
            <a:endParaRPr lang="fr-FR" sz="1200" kern="1200" dirty="0" smtClean="0">
              <a:solidFill>
                <a:schemeClr val="tx1"/>
              </a:solidFill>
              <a:latin typeface="+mn-lt"/>
              <a:ea typeface="+mn-ea"/>
              <a:cs typeface="+mn-cs"/>
            </a:endParaRPr>
          </a:p>
          <a:p>
            <a:r>
              <a:rPr lang="fr-BE" sz="1200"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r>
              <a:rPr lang="fr-BE" sz="1200" kern="1200" dirty="0" smtClean="0">
                <a:solidFill>
                  <a:schemeClr val="tx1"/>
                </a:solidFill>
                <a:latin typeface="+mn-lt"/>
                <a:ea typeface="+mn-ea"/>
                <a:cs typeface="+mn-cs"/>
              </a:rPr>
              <a:t>Dans ce domaine, les accords de branche ne vous imposent pas de réalisation. Ils se contentent de soutenir l’étude que vous aller mener. Mais nous ne doutons pas que certains d’entre vous passeront à l’acte d’une manière ou d’une autre, et que leur entreprise en retirera une image de responsabilité environnementale et une expérience qui sera valorisable dans les prochaines années.</a:t>
            </a:r>
            <a:endParaRPr lang="fr-FR" sz="1200" kern="1200" dirty="0" smtClean="0">
              <a:solidFill>
                <a:schemeClr val="tx1"/>
              </a:solidFill>
              <a:latin typeface="+mn-lt"/>
              <a:ea typeface="+mn-ea"/>
              <a:cs typeface="+mn-cs"/>
            </a:endParaRPr>
          </a:p>
          <a:p>
            <a:r>
              <a:rPr lang="fr-BE" sz="1200"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r>
              <a:rPr lang="fr-BE" sz="1200" kern="1200" dirty="0" smtClean="0">
                <a:solidFill>
                  <a:schemeClr val="tx1"/>
                </a:solidFill>
                <a:latin typeface="+mn-lt"/>
                <a:ea typeface="+mn-ea"/>
                <a:cs typeface="+mn-cs"/>
              </a:rPr>
              <a:t>Enfin, en complément, chaque fédération engagée dans les accords de branche élaborera une « </a:t>
            </a:r>
            <a:r>
              <a:rPr lang="fr-BE" sz="1200" kern="1200" dirty="0" err="1" smtClean="0">
                <a:solidFill>
                  <a:schemeClr val="tx1"/>
                </a:solidFill>
                <a:latin typeface="+mn-lt"/>
                <a:ea typeface="+mn-ea"/>
                <a:cs typeface="+mn-cs"/>
              </a:rPr>
              <a:t>roadmap</a:t>
            </a:r>
            <a:r>
              <a:rPr lang="fr-BE" sz="1200" kern="1200" dirty="0" smtClean="0">
                <a:solidFill>
                  <a:schemeClr val="tx1"/>
                </a:solidFill>
                <a:latin typeface="+mn-lt"/>
                <a:ea typeface="+mn-ea"/>
                <a:cs typeface="+mn-cs"/>
              </a:rPr>
              <a:t> » à l’horizon 2050. Il s’agir là d’une réflexion sur l’avenir de votre métier dans les prochaines décennies, en tenant compte des défis dont nous venons de parler, des changements de comportement qui en découleront et transformeront vos marchés, et des opportunités qui pourront alors s’offrir à vous. </a:t>
            </a:r>
            <a:endParaRPr lang="fr-FR" sz="1200" kern="1200" dirty="0" smtClean="0">
              <a:solidFill>
                <a:schemeClr val="tx1"/>
              </a:solidFill>
              <a:latin typeface="+mn-lt"/>
              <a:ea typeface="+mn-ea"/>
              <a:cs typeface="+mn-cs"/>
            </a:endParaRPr>
          </a:p>
          <a:p>
            <a:r>
              <a:rPr lang="fr-BE" sz="1200"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6513CD3A-8214-47B8-9FAE-C24A853A8BC2}"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dirty="0" smtClean="0"/>
              <a:t>Les contreparties accordées par le GW restent identiques à celles de la 1G, mis à part le fait que les </a:t>
            </a:r>
            <a:r>
              <a:rPr lang="fr-BE" dirty="0" err="1" smtClean="0"/>
              <a:t>mapping</a:t>
            </a:r>
            <a:r>
              <a:rPr lang="fr-BE" dirty="0" smtClean="0"/>
              <a:t> CO2, qui sont une nouvelle exigence, seront subsidiés. </a:t>
            </a:r>
          </a:p>
          <a:p>
            <a:r>
              <a:rPr lang="fr-BE" dirty="0" smtClean="0"/>
              <a:t>Un AGW  déterminant les conditions de </a:t>
            </a:r>
            <a:r>
              <a:rPr lang="fr-BE" dirty="0" err="1" smtClean="0"/>
              <a:t>subsidiation</a:t>
            </a:r>
            <a:r>
              <a:rPr lang="fr-BE" dirty="0" smtClean="0"/>
              <a:t> est en cours de préparation et sera présenté prochainement en 1</a:t>
            </a:r>
            <a:r>
              <a:rPr lang="fr-BE" baseline="30000" dirty="0" smtClean="0"/>
              <a:t>ère</a:t>
            </a:r>
            <a:r>
              <a:rPr lang="fr-BE" dirty="0" smtClean="0"/>
              <a:t> lecture au GW.</a:t>
            </a:r>
            <a:endParaRPr lang="fr-FR" dirty="0"/>
          </a:p>
        </p:txBody>
      </p:sp>
      <p:sp>
        <p:nvSpPr>
          <p:cNvPr id="4" name="Espace réservé du numéro de diapositive 3"/>
          <p:cNvSpPr>
            <a:spLocks noGrp="1"/>
          </p:cNvSpPr>
          <p:nvPr>
            <p:ph type="sldNum" sz="quarter" idx="10"/>
          </p:nvPr>
        </p:nvSpPr>
        <p:spPr/>
        <p:txBody>
          <a:bodyPr/>
          <a:lstStyle/>
          <a:p>
            <a:fld id="{6513CD3A-8214-47B8-9FAE-C24A853A8BC2}" type="slidenum">
              <a:rPr lang="fr-FR" smtClean="0"/>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05EC3D44-3EC7-4592-B08E-2C476D6CC525}" type="datetimeFigureOut">
              <a:rPr lang="fr-BE" smtClean="0"/>
              <a:pPr/>
              <a:t>14/02/2014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297DFA46-09F1-4B7C-8B7A-6CDEDD54FE42}" type="slidenum">
              <a:rPr lang="fr-FR" smtClean="0"/>
              <a:pPr/>
              <a:t>‹N°›</a:t>
            </a:fld>
            <a:endParaRPr lang="fr-FR"/>
          </a:p>
        </p:txBody>
      </p:sp>
      <p:pic>
        <p:nvPicPr>
          <p:cNvPr id="7" name="Image 4" descr="illu couleur.tif"/>
          <p:cNvPicPr>
            <a:picLocks noChangeAspect="1"/>
          </p:cNvPicPr>
          <p:nvPr userDrawn="1"/>
        </p:nvPicPr>
        <p:blipFill>
          <a:blip r:embed="rId2" cstate="print"/>
          <a:srcRect/>
          <a:stretch>
            <a:fillRect/>
          </a:stretch>
        </p:blipFill>
        <p:spPr bwMode="auto">
          <a:xfrm>
            <a:off x="792163" y="6027738"/>
            <a:ext cx="7559675" cy="75882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3F30027A-3026-4ED9-A15F-253137D58FA2}" type="datetime1">
              <a:rPr lang="fr-FR" smtClean="0"/>
              <a:pPr/>
              <a:t>14/02/2014</a:t>
            </a:fld>
            <a:endParaRPr lang="fr-FR"/>
          </a:p>
        </p:txBody>
      </p:sp>
      <p:sp>
        <p:nvSpPr>
          <p:cNvPr id="5" name="Espace réservé du pied de page 4"/>
          <p:cNvSpPr>
            <a:spLocks noGrp="1"/>
          </p:cNvSpPr>
          <p:nvPr>
            <p:ph type="ftr" sz="quarter" idx="11"/>
          </p:nvPr>
        </p:nvSpPr>
        <p:spPr/>
        <p:txBody>
          <a:bodyPr/>
          <a:lstStyle/>
          <a:p>
            <a:r>
              <a:rPr lang="fr-FR" smtClean="0"/>
              <a:t>D129 - Commission du Parlement - 19/01/2010</a:t>
            </a:r>
            <a:endParaRPr lang="fr-FR"/>
          </a:p>
        </p:txBody>
      </p:sp>
      <p:sp>
        <p:nvSpPr>
          <p:cNvPr id="6" name="Espace réservé du numéro de diapositive 5"/>
          <p:cNvSpPr>
            <a:spLocks noGrp="1"/>
          </p:cNvSpPr>
          <p:nvPr>
            <p:ph type="sldNum" sz="quarter" idx="12"/>
          </p:nvPr>
        </p:nvSpPr>
        <p:spPr/>
        <p:txBody>
          <a:bodyPr/>
          <a:lstStyle/>
          <a:p>
            <a:fld id="{297DFA46-09F1-4B7C-8B7A-6CDEDD54FE4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C9AAC013-0C14-485F-A9E1-F9C74C3BDF93}" type="datetime1">
              <a:rPr lang="fr-FR" smtClean="0"/>
              <a:pPr/>
              <a:t>14/02/2014</a:t>
            </a:fld>
            <a:endParaRPr lang="fr-FR"/>
          </a:p>
        </p:txBody>
      </p:sp>
      <p:sp>
        <p:nvSpPr>
          <p:cNvPr id="5" name="Espace réservé du pied de page 4"/>
          <p:cNvSpPr>
            <a:spLocks noGrp="1"/>
          </p:cNvSpPr>
          <p:nvPr>
            <p:ph type="ftr" sz="quarter" idx="11"/>
          </p:nvPr>
        </p:nvSpPr>
        <p:spPr/>
        <p:txBody>
          <a:bodyPr/>
          <a:lstStyle/>
          <a:p>
            <a:r>
              <a:rPr lang="fr-FR" smtClean="0"/>
              <a:t>D129 - Commission du Parlement - 19/01/2010</a:t>
            </a:r>
            <a:endParaRPr lang="fr-FR"/>
          </a:p>
        </p:txBody>
      </p:sp>
      <p:sp>
        <p:nvSpPr>
          <p:cNvPr id="6" name="Espace réservé du numéro de diapositive 5"/>
          <p:cNvSpPr>
            <a:spLocks noGrp="1"/>
          </p:cNvSpPr>
          <p:nvPr>
            <p:ph type="sldNum" sz="quarter" idx="12"/>
          </p:nvPr>
        </p:nvSpPr>
        <p:spPr/>
        <p:txBody>
          <a:bodyPr/>
          <a:lstStyle/>
          <a:p>
            <a:fld id="{297DFA46-09F1-4B7C-8B7A-6CDEDD54FE4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67E95CA7-BA60-4E64-9A97-46DFDA92B76F}" type="datetime1">
              <a:rPr lang="fr-FR" smtClean="0"/>
              <a:pPr/>
              <a:t>14/02/2014</a:t>
            </a:fld>
            <a:endParaRPr lang="fr-FR"/>
          </a:p>
        </p:txBody>
      </p:sp>
      <p:sp>
        <p:nvSpPr>
          <p:cNvPr id="5" name="Espace réservé du pied de page 4"/>
          <p:cNvSpPr>
            <a:spLocks noGrp="1"/>
          </p:cNvSpPr>
          <p:nvPr>
            <p:ph type="ftr" sz="quarter" idx="11"/>
          </p:nvPr>
        </p:nvSpPr>
        <p:spPr/>
        <p:txBody>
          <a:bodyPr/>
          <a:lstStyle/>
          <a:p>
            <a:r>
              <a:rPr lang="fr-FR" smtClean="0"/>
              <a:t>D129 - Commission du Parlement - 19/01/2010</a:t>
            </a:r>
            <a:endParaRPr lang="fr-FR"/>
          </a:p>
        </p:txBody>
      </p:sp>
      <p:sp>
        <p:nvSpPr>
          <p:cNvPr id="6" name="Espace réservé du numéro de diapositive 5"/>
          <p:cNvSpPr>
            <a:spLocks noGrp="1"/>
          </p:cNvSpPr>
          <p:nvPr>
            <p:ph type="sldNum" sz="quarter" idx="12"/>
          </p:nvPr>
        </p:nvSpPr>
        <p:spPr/>
        <p:txBody>
          <a:bodyPr/>
          <a:lstStyle/>
          <a:p>
            <a:fld id="{297DFA46-09F1-4B7C-8B7A-6CDEDD54FE4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1709DBC-6BA1-4983-BCD4-DF15CA495B90}" type="datetime1">
              <a:rPr lang="fr-FR" smtClean="0"/>
              <a:pPr/>
              <a:t>14/02/2014</a:t>
            </a:fld>
            <a:endParaRPr lang="fr-FR"/>
          </a:p>
        </p:txBody>
      </p:sp>
      <p:sp>
        <p:nvSpPr>
          <p:cNvPr id="5" name="Espace réservé du pied de page 4"/>
          <p:cNvSpPr>
            <a:spLocks noGrp="1"/>
          </p:cNvSpPr>
          <p:nvPr>
            <p:ph type="ftr" sz="quarter" idx="11"/>
          </p:nvPr>
        </p:nvSpPr>
        <p:spPr/>
        <p:txBody>
          <a:bodyPr/>
          <a:lstStyle/>
          <a:p>
            <a:r>
              <a:rPr lang="fr-FR" smtClean="0"/>
              <a:t>D129 - Commission du Parlement - 19/01/2010</a:t>
            </a:r>
            <a:endParaRPr lang="fr-FR"/>
          </a:p>
        </p:txBody>
      </p:sp>
      <p:sp>
        <p:nvSpPr>
          <p:cNvPr id="6" name="Espace réservé du numéro de diapositive 5"/>
          <p:cNvSpPr>
            <a:spLocks noGrp="1"/>
          </p:cNvSpPr>
          <p:nvPr>
            <p:ph type="sldNum" sz="quarter" idx="12"/>
          </p:nvPr>
        </p:nvSpPr>
        <p:spPr/>
        <p:txBody>
          <a:bodyPr/>
          <a:lstStyle/>
          <a:p>
            <a:fld id="{297DFA46-09F1-4B7C-8B7A-6CDEDD54FE4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23314341-B488-4B5A-B734-FFB7FCC4F93E}" type="datetime1">
              <a:rPr lang="fr-FR" smtClean="0"/>
              <a:pPr/>
              <a:t>14/02/2014</a:t>
            </a:fld>
            <a:endParaRPr lang="fr-FR"/>
          </a:p>
        </p:txBody>
      </p:sp>
      <p:sp>
        <p:nvSpPr>
          <p:cNvPr id="6" name="Espace réservé du pied de page 5"/>
          <p:cNvSpPr>
            <a:spLocks noGrp="1"/>
          </p:cNvSpPr>
          <p:nvPr>
            <p:ph type="ftr" sz="quarter" idx="11"/>
          </p:nvPr>
        </p:nvSpPr>
        <p:spPr/>
        <p:txBody>
          <a:bodyPr/>
          <a:lstStyle/>
          <a:p>
            <a:r>
              <a:rPr lang="fr-FR" smtClean="0"/>
              <a:t>D129 - Commission du Parlement - 19/01/2010</a:t>
            </a:r>
            <a:endParaRPr lang="fr-FR"/>
          </a:p>
        </p:txBody>
      </p:sp>
      <p:sp>
        <p:nvSpPr>
          <p:cNvPr id="7" name="Espace réservé du numéro de diapositive 6"/>
          <p:cNvSpPr>
            <a:spLocks noGrp="1"/>
          </p:cNvSpPr>
          <p:nvPr>
            <p:ph type="sldNum" sz="quarter" idx="12"/>
          </p:nvPr>
        </p:nvSpPr>
        <p:spPr/>
        <p:txBody>
          <a:bodyPr/>
          <a:lstStyle/>
          <a:p>
            <a:fld id="{297DFA46-09F1-4B7C-8B7A-6CDEDD54FE4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90706F26-53F8-4D6C-9B24-2957813FB49F}" type="datetime1">
              <a:rPr lang="fr-FR" smtClean="0"/>
              <a:pPr/>
              <a:t>14/02/2014</a:t>
            </a:fld>
            <a:endParaRPr lang="fr-FR"/>
          </a:p>
        </p:txBody>
      </p:sp>
      <p:sp>
        <p:nvSpPr>
          <p:cNvPr id="8" name="Espace réservé du pied de page 7"/>
          <p:cNvSpPr>
            <a:spLocks noGrp="1"/>
          </p:cNvSpPr>
          <p:nvPr>
            <p:ph type="ftr" sz="quarter" idx="11"/>
          </p:nvPr>
        </p:nvSpPr>
        <p:spPr/>
        <p:txBody>
          <a:bodyPr/>
          <a:lstStyle/>
          <a:p>
            <a:r>
              <a:rPr lang="fr-FR" smtClean="0"/>
              <a:t>D129 - Commission du Parlement - 19/01/2010</a:t>
            </a:r>
            <a:endParaRPr lang="fr-FR"/>
          </a:p>
        </p:txBody>
      </p:sp>
      <p:sp>
        <p:nvSpPr>
          <p:cNvPr id="9" name="Espace réservé du numéro de diapositive 8"/>
          <p:cNvSpPr>
            <a:spLocks noGrp="1"/>
          </p:cNvSpPr>
          <p:nvPr>
            <p:ph type="sldNum" sz="quarter" idx="12"/>
          </p:nvPr>
        </p:nvSpPr>
        <p:spPr/>
        <p:txBody>
          <a:bodyPr/>
          <a:lstStyle/>
          <a:p>
            <a:fld id="{297DFA46-09F1-4B7C-8B7A-6CDEDD54FE4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1BAAD344-981A-48D0-A553-27D1115FF5B7}" type="datetime1">
              <a:rPr lang="fr-FR" smtClean="0"/>
              <a:pPr/>
              <a:t>14/02/2014</a:t>
            </a:fld>
            <a:endParaRPr lang="fr-FR"/>
          </a:p>
        </p:txBody>
      </p:sp>
      <p:sp>
        <p:nvSpPr>
          <p:cNvPr id="4" name="Espace réservé du pied de page 3"/>
          <p:cNvSpPr>
            <a:spLocks noGrp="1"/>
          </p:cNvSpPr>
          <p:nvPr>
            <p:ph type="ftr" sz="quarter" idx="11"/>
          </p:nvPr>
        </p:nvSpPr>
        <p:spPr/>
        <p:txBody>
          <a:bodyPr/>
          <a:lstStyle/>
          <a:p>
            <a:r>
              <a:rPr lang="fr-FR" smtClean="0"/>
              <a:t>D129 - Commission du Parlement - 19/01/2010</a:t>
            </a:r>
            <a:endParaRPr lang="fr-FR"/>
          </a:p>
        </p:txBody>
      </p:sp>
      <p:sp>
        <p:nvSpPr>
          <p:cNvPr id="5" name="Espace réservé du numéro de diapositive 4"/>
          <p:cNvSpPr>
            <a:spLocks noGrp="1"/>
          </p:cNvSpPr>
          <p:nvPr>
            <p:ph type="sldNum" sz="quarter" idx="12"/>
          </p:nvPr>
        </p:nvSpPr>
        <p:spPr/>
        <p:txBody>
          <a:bodyPr/>
          <a:lstStyle/>
          <a:p>
            <a:fld id="{297DFA46-09F1-4B7C-8B7A-6CDEDD54FE4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D40DF62-6061-425C-BD24-DBEF76F6BCDB}" type="datetime1">
              <a:rPr lang="fr-FR" smtClean="0"/>
              <a:pPr/>
              <a:t>14/02/2014</a:t>
            </a:fld>
            <a:endParaRPr lang="fr-FR"/>
          </a:p>
        </p:txBody>
      </p:sp>
      <p:sp>
        <p:nvSpPr>
          <p:cNvPr id="3" name="Espace réservé du pied de page 2"/>
          <p:cNvSpPr>
            <a:spLocks noGrp="1"/>
          </p:cNvSpPr>
          <p:nvPr>
            <p:ph type="ftr" sz="quarter" idx="11"/>
          </p:nvPr>
        </p:nvSpPr>
        <p:spPr/>
        <p:txBody>
          <a:bodyPr/>
          <a:lstStyle/>
          <a:p>
            <a:r>
              <a:rPr lang="fr-FR" smtClean="0"/>
              <a:t>D129 - Commission du Parlement - 19/01/2010</a:t>
            </a:r>
            <a:endParaRPr lang="fr-FR"/>
          </a:p>
        </p:txBody>
      </p:sp>
      <p:sp>
        <p:nvSpPr>
          <p:cNvPr id="4" name="Espace réservé du numéro de diapositive 3"/>
          <p:cNvSpPr>
            <a:spLocks noGrp="1"/>
          </p:cNvSpPr>
          <p:nvPr>
            <p:ph type="sldNum" sz="quarter" idx="12"/>
          </p:nvPr>
        </p:nvSpPr>
        <p:spPr/>
        <p:txBody>
          <a:bodyPr/>
          <a:lstStyle/>
          <a:p>
            <a:fld id="{297DFA46-09F1-4B7C-8B7A-6CDEDD54FE4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3D5F283-3E80-4AFF-BE4A-4DF31F303E1B}" type="datetime1">
              <a:rPr lang="fr-FR" smtClean="0"/>
              <a:pPr/>
              <a:t>14/02/2014</a:t>
            </a:fld>
            <a:endParaRPr lang="fr-FR"/>
          </a:p>
        </p:txBody>
      </p:sp>
      <p:sp>
        <p:nvSpPr>
          <p:cNvPr id="6" name="Espace réservé du pied de page 5"/>
          <p:cNvSpPr>
            <a:spLocks noGrp="1"/>
          </p:cNvSpPr>
          <p:nvPr>
            <p:ph type="ftr" sz="quarter" idx="11"/>
          </p:nvPr>
        </p:nvSpPr>
        <p:spPr/>
        <p:txBody>
          <a:bodyPr/>
          <a:lstStyle/>
          <a:p>
            <a:r>
              <a:rPr lang="fr-FR" smtClean="0"/>
              <a:t>D129 - Commission du Parlement - 19/01/2010</a:t>
            </a:r>
            <a:endParaRPr lang="fr-FR"/>
          </a:p>
        </p:txBody>
      </p:sp>
      <p:sp>
        <p:nvSpPr>
          <p:cNvPr id="7" name="Espace réservé du numéro de diapositive 6"/>
          <p:cNvSpPr>
            <a:spLocks noGrp="1"/>
          </p:cNvSpPr>
          <p:nvPr>
            <p:ph type="sldNum" sz="quarter" idx="12"/>
          </p:nvPr>
        </p:nvSpPr>
        <p:spPr/>
        <p:txBody>
          <a:bodyPr/>
          <a:lstStyle/>
          <a:p>
            <a:fld id="{297DFA46-09F1-4B7C-8B7A-6CDEDD54FE4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7FC41E9-8423-4B6E-8557-5FF70ECDEA9E}" type="datetime1">
              <a:rPr lang="fr-FR" smtClean="0"/>
              <a:pPr/>
              <a:t>14/02/2014</a:t>
            </a:fld>
            <a:endParaRPr lang="fr-FR"/>
          </a:p>
        </p:txBody>
      </p:sp>
      <p:sp>
        <p:nvSpPr>
          <p:cNvPr id="6" name="Espace réservé du pied de page 5"/>
          <p:cNvSpPr>
            <a:spLocks noGrp="1"/>
          </p:cNvSpPr>
          <p:nvPr>
            <p:ph type="ftr" sz="quarter" idx="11"/>
          </p:nvPr>
        </p:nvSpPr>
        <p:spPr/>
        <p:txBody>
          <a:bodyPr/>
          <a:lstStyle/>
          <a:p>
            <a:r>
              <a:rPr lang="fr-FR" smtClean="0"/>
              <a:t>D129 - Commission du Parlement - 19/01/2010</a:t>
            </a:r>
            <a:endParaRPr lang="fr-FR"/>
          </a:p>
        </p:txBody>
      </p:sp>
      <p:sp>
        <p:nvSpPr>
          <p:cNvPr id="7" name="Espace réservé du numéro de diapositive 6"/>
          <p:cNvSpPr>
            <a:spLocks noGrp="1"/>
          </p:cNvSpPr>
          <p:nvPr>
            <p:ph type="sldNum" sz="quarter" idx="12"/>
          </p:nvPr>
        </p:nvSpPr>
        <p:spPr/>
        <p:txBody>
          <a:bodyPr/>
          <a:lstStyle/>
          <a:p>
            <a:fld id="{297DFA46-09F1-4B7C-8B7A-6CDEDD54FE4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CCE83-639E-4024-A483-0A5EDC65124D}" type="datetime1">
              <a:rPr lang="fr-FR" smtClean="0"/>
              <a:pPr/>
              <a:t>14/02/2014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D129 - Commission du Parlement - 19/01/2010</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7DFA46-09F1-4B7C-8B7A-6CDEDD54FE4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3.xml"/><Relationship Id="rId7" Type="http://schemas.openxmlformats.org/officeDocument/2006/relationships/notesSlide" Target="../notesSlides/notesSlide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1.xml"/><Relationship Id="rId5" Type="http://schemas.openxmlformats.org/officeDocument/2006/relationships/tags" Target="../tags/tag5.xml"/><Relationship Id="rId4" Type="http://schemas.openxmlformats.org/officeDocument/2006/relationships/tags" Target="../tags/tag4.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8.xml"/><Relationship Id="rId7" Type="http://schemas.openxmlformats.org/officeDocument/2006/relationships/notesSlide" Target="../notesSlides/notesSlide2.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Layout" Target="../slideLayouts/slideLayout4.xml"/><Relationship Id="rId5" Type="http://schemas.openxmlformats.org/officeDocument/2006/relationships/tags" Target="../tags/tag10.xml"/><Relationship Id="rId4" Type="http://schemas.openxmlformats.org/officeDocument/2006/relationships/tags" Target="../tags/tag9.xml"/><Relationship Id="rId9" Type="http://schemas.openxmlformats.org/officeDocument/2006/relationships/image" Target="../media/image2.wmf"/></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13.xml"/><Relationship Id="rId7" Type="http://schemas.openxmlformats.org/officeDocument/2006/relationships/notesSlide" Target="../notesSlides/notesSlide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Layout" Target="../slideLayouts/slideLayout4.xml"/><Relationship Id="rId5" Type="http://schemas.openxmlformats.org/officeDocument/2006/relationships/tags" Target="../tags/tag15.xml"/><Relationship Id="rId4" Type="http://schemas.openxmlformats.org/officeDocument/2006/relationships/tags" Target="../tags/tag14.xml"/><Relationship Id="rId9"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18.xml"/><Relationship Id="rId7" Type="http://schemas.openxmlformats.org/officeDocument/2006/relationships/notesSlide" Target="../notesSlides/notesSlide4.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slideLayout" Target="../slideLayouts/slideLayout4.xml"/><Relationship Id="rId5" Type="http://schemas.openxmlformats.org/officeDocument/2006/relationships/tags" Target="../tags/tag20.xml"/><Relationship Id="rId4" Type="http://schemas.openxmlformats.org/officeDocument/2006/relationships/tags" Target="../tags/tag19.xml"/><Relationship Id="rId9" Type="http://schemas.openxmlformats.org/officeDocument/2006/relationships/image" Target="../media/image4.emf"/></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23.xml"/><Relationship Id="rId7" Type="http://schemas.openxmlformats.org/officeDocument/2006/relationships/notesSlide" Target="../notesSlides/notesSlide5.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slideLayout" Target="../slideLayouts/slideLayout4.xml"/><Relationship Id="rId5" Type="http://schemas.openxmlformats.org/officeDocument/2006/relationships/tags" Target="../tags/tag25.xml"/><Relationship Id="rId4" Type="http://schemas.openxmlformats.org/officeDocument/2006/relationships/tags" Target="../tags/tag24.xml"/><Relationship Id="rId9"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28.xml"/><Relationship Id="rId7" Type="http://schemas.openxmlformats.org/officeDocument/2006/relationships/notesSlide" Target="../notesSlides/notesSlide6.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slideLayout" Target="../slideLayouts/slideLayout4.xml"/><Relationship Id="rId5" Type="http://schemas.openxmlformats.org/officeDocument/2006/relationships/tags" Target="../tags/tag30.xml"/><Relationship Id="rId4" Type="http://schemas.openxmlformats.org/officeDocument/2006/relationships/tags" Target="../tags/tag29.xm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571472" y="1785926"/>
            <a:ext cx="7572428" cy="3429024"/>
          </a:xfrm>
          <a:effectLst/>
        </p:spPr>
        <p:txBody>
          <a:bodyPr>
            <a:normAutofit/>
          </a:bodyPr>
          <a:lstStyle/>
          <a:p>
            <a:r>
              <a:rPr lang="fr-BE"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Les accords de Branche </a:t>
            </a:r>
            <a:br>
              <a:rPr lang="fr-BE"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fr-BE"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2</a:t>
            </a:r>
            <a:r>
              <a:rPr lang="fr-BE" sz="3200" b="1" cap="all" baseline="3000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ème</a:t>
            </a:r>
            <a:r>
              <a:rPr lang="fr-BE"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Génération</a:t>
            </a:r>
            <a:r>
              <a:rPr lang="fr-BE"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fr-BE"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fr-BE"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fr-BE"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fr-BE"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rPr>
              <a:t>Philippe </a:t>
            </a:r>
            <a:r>
              <a:rPr lang="fr-BE"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rPr>
              <a:t>Henry</a:t>
            </a:r>
            <a:br>
              <a:rPr lang="fr-BE"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rPr>
            </a:br>
            <a:endParaRPr lang="fr-FR" sz="3200" dirty="0">
              <a:effectLst/>
            </a:endParaRPr>
          </a:p>
        </p:txBody>
      </p:sp>
      <p:sp>
        <p:nvSpPr>
          <p:cNvPr id="5" name="Espace réservé du pied de page 4"/>
          <p:cNvSpPr>
            <a:spLocks noGrp="1"/>
          </p:cNvSpPr>
          <p:nvPr>
            <p:ph type="ftr" sz="quarter" idx="11"/>
            <p:custDataLst>
              <p:tags r:id="rId2"/>
            </p:custDataLst>
          </p:nvPr>
        </p:nvSpPr>
        <p:spPr>
          <a:xfrm>
            <a:off x="3124200" y="6356350"/>
            <a:ext cx="2895600" cy="365125"/>
          </a:xfrm>
        </p:spPr>
        <p:txBody>
          <a:bodyPr/>
          <a:lstStyle/>
          <a:p>
            <a:endParaRPr lang="fr-FR" dirty="0"/>
          </a:p>
        </p:txBody>
      </p:sp>
      <p:sp>
        <p:nvSpPr>
          <p:cNvPr id="4" name="Espace réservé du numéro de diapositive 3"/>
          <p:cNvSpPr>
            <a:spLocks noGrp="1"/>
          </p:cNvSpPr>
          <p:nvPr>
            <p:ph type="sldNum" sz="quarter" idx="12"/>
            <p:custDataLst>
              <p:tags r:id="rId3"/>
            </p:custDataLst>
          </p:nvPr>
        </p:nvSpPr>
        <p:spPr/>
        <p:txBody>
          <a:bodyPr/>
          <a:lstStyle/>
          <a:p>
            <a:fld id="{297DFA46-09F1-4B7C-8B7A-6CDEDD54FE42}" type="slidenum">
              <a:rPr lang="fr-FR" smtClean="0"/>
              <a:pPr/>
              <a:t>1</a:t>
            </a:fld>
            <a:endParaRPr lang="fr-FR"/>
          </a:p>
        </p:txBody>
      </p:sp>
      <p:pic>
        <p:nvPicPr>
          <p:cNvPr id="6" name="Image 4" descr="illu couleur.tif"/>
          <p:cNvPicPr>
            <a:picLocks noChangeAspect="1"/>
          </p:cNvPicPr>
          <p:nvPr>
            <p:custDataLst>
              <p:tags r:id="rId4"/>
            </p:custDataLst>
          </p:nvPr>
        </p:nvPicPr>
        <p:blipFill>
          <a:blip r:embed="rId8" cstate="print"/>
          <a:srcRect/>
          <a:stretch>
            <a:fillRect/>
          </a:stretch>
        </p:blipFill>
        <p:spPr bwMode="auto">
          <a:xfrm>
            <a:off x="792163" y="6027738"/>
            <a:ext cx="7559675" cy="758825"/>
          </a:xfrm>
          <a:prstGeom prst="rect">
            <a:avLst/>
          </a:prstGeom>
          <a:noFill/>
          <a:ln w="9525">
            <a:noFill/>
            <a:miter lim="800000"/>
            <a:headEnd/>
            <a:tailEnd/>
          </a:ln>
        </p:spPr>
      </p:pic>
      <p:sp>
        <p:nvSpPr>
          <p:cNvPr id="7" name="Espace réservé du pied de page 4"/>
          <p:cNvSpPr txBox="1">
            <a:spLocks/>
          </p:cNvSpPr>
          <p:nvPr>
            <p:custDataLst>
              <p:tags r:id="rId5"/>
            </p:custDataLst>
          </p:nvPr>
        </p:nvSpPr>
        <p:spPr>
          <a:xfrm>
            <a:off x="857224" y="188640"/>
            <a:ext cx="6786610" cy="740030"/>
          </a:xfrm>
          <a:prstGeom prst="rect">
            <a:avLst/>
          </a:prstGeom>
        </p:spPr>
        <p:txBody>
          <a:bodyPr vert="horz" lIns="91440" tIns="45720" rIns="91440" bIns="45720" rtlCol="0" anchor="ctr"/>
          <a:lstStyle/>
          <a:p>
            <a:pPr lvl="0" algn="ctr">
              <a:defRPr/>
            </a:pPr>
            <a:endParaRPr lang="fr-FR" sz="1400" b="1" dirty="0" smtClean="0">
              <a:solidFill>
                <a:schemeClr val="tx1">
                  <a:tint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BE" sz="2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Les accords de branche (2G)</a:t>
            </a:r>
            <a:endParaRPr lang="fr-FR" sz="2600" dirty="0">
              <a:effectLst/>
            </a:endParaRPr>
          </a:p>
        </p:txBody>
      </p:sp>
      <p:sp>
        <p:nvSpPr>
          <p:cNvPr id="8" name="Espace réservé du contenu 7"/>
          <p:cNvSpPr>
            <a:spLocks noGrp="1"/>
          </p:cNvSpPr>
          <p:nvPr>
            <p:ph sz="half" idx="1"/>
          </p:nvPr>
        </p:nvSpPr>
        <p:spPr/>
        <p:txBody>
          <a:bodyPr>
            <a:normAutofit/>
          </a:bodyPr>
          <a:lstStyle/>
          <a:p>
            <a:pPr marL="514350" indent="-514350">
              <a:buNone/>
            </a:pPr>
            <a:endParaRPr lang="fr-FR" sz="1800" dirty="0" smtClean="0"/>
          </a:p>
          <a:p>
            <a:pPr marL="514350" indent="-514350">
              <a:buNone/>
            </a:pPr>
            <a:endParaRPr lang="fr-BE" sz="1800" dirty="0" smtClean="0"/>
          </a:p>
          <a:p>
            <a:pPr marL="514350" indent="-514350">
              <a:buNone/>
            </a:pPr>
            <a:endParaRPr lang="fr-BE" dirty="0" smtClean="0"/>
          </a:p>
          <a:p>
            <a:pPr marL="514350" indent="-514350">
              <a:buNone/>
            </a:pPr>
            <a:endParaRPr lang="fr-BE" dirty="0" smtClean="0"/>
          </a:p>
        </p:txBody>
      </p:sp>
      <p:sp>
        <p:nvSpPr>
          <p:cNvPr id="11" name="Espace réservé du contenu 10"/>
          <p:cNvSpPr>
            <a:spLocks noGrp="1"/>
          </p:cNvSpPr>
          <p:nvPr>
            <p:ph sz="half" idx="2"/>
          </p:nvPr>
        </p:nvSpPr>
        <p:spPr>
          <a:xfrm>
            <a:off x="285720" y="1357298"/>
            <a:ext cx="8329642" cy="4786346"/>
          </a:xfrm>
        </p:spPr>
        <p:txBody>
          <a:bodyPr>
            <a:normAutofit/>
          </a:bodyPr>
          <a:lstStyle/>
          <a:p>
            <a:pPr marL="514350" indent="-514350">
              <a:buNone/>
            </a:pPr>
            <a:r>
              <a:rPr lang="fr-BE" sz="2600" dirty="0" smtClean="0"/>
              <a:t>Succès de la 1</a:t>
            </a:r>
            <a:r>
              <a:rPr lang="fr-BE" sz="2600" baseline="30000" dirty="0" smtClean="0"/>
              <a:t>ère</a:t>
            </a:r>
            <a:r>
              <a:rPr lang="fr-BE" sz="2600" dirty="0" smtClean="0"/>
              <a:t> génération:</a:t>
            </a:r>
          </a:p>
          <a:p>
            <a:pPr marL="514350" indent="-514350">
              <a:buFontTx/>
              <a:buChar char="-"/>
            </a:pPr>
            <a:r>
              <a:rPr lang="fr-BE" sz="2600" dirty="0" smtClean="0"/>
              <a:t>En matière d’amélioration de l’efficacité énergétique et de réduction des émissions de GES</a:t>
            </a:r>
          </a:p>
          <a:p>
            <a:pPr marL="514350" indent="-514350">
              <a:buNone/>
            </a:pPr>
            <a:endParaRPr lang="fr-BE" sz="2600" dirty="0" smtClean="0"/>
          </a:p>
          <a:p>
            <a:pPr marL="514350" indent="-514350">
              <a:buNone/>
            </a:pPr>
            <a:endParaRPr lang="fr-FR" sz="2600" dirty="0"/>
          </a:p>
        </p:txBody>
      </p:sp>
      <p:sp>
        <p:nvSpPr>
          <p:cNvPr id="5" name="Espace réservé du pied de page 4"/>
          <p:cNvSpPr>
            <a:spLocks noGrp="1"/>
          </p:cNvSpPr>
          <p:nvPr>
            <p:ph type="ftr" sz="quarter" idx="11"/>
            <p:custDataLst>
              <p:tags r:id="rId2"/>
            </p:custDataLst>
          </p:nvPr>
        </p:nvSpPr>
        <p:spPr/>
        <p:txBody>
          <a:bodyPr/>
          <a:lstStyle/>
          <a:p>
            <a:endParaRPr lang="fr-FR" dirty="0"/>
          </a:p>
        </p:txBody>
      </p:sp>
      <p:sp>
        <p:nvSpPr>
          <p:cNvPr id="4" name="Espace réservé du numéro de diapositive 3"/>
          <p:cNvSpPr>
            <a:spLocks noGrp="1"/>
          </p:cNvSpPr>
          <p:nvPr>
            <p:ph type="sldNum" sz="quarter" idx="12"/>
            <p:custDataLst>
              <p:tags r:id="rId3"/>
            </p:custDataLst>
          </p:nvPr>
        </p:nvSpPr>
        <p:spPr/>
        <p:txBody>
          <a:bodyPr/>
          <a:lstStyle/>
          <a:p>
            <a:fld id="{297DFA46-09F1-4B7C-8B7A-6CDEDD54FE42}" type="slidenum">
              <a:rPr lang="fr-FR" smtClean="0"/>
              <a:pPr/>
              <a:t>2</a:t>
            </a:fld>
            <a:endParaRPr lang="fr-FR"/>
          </a:p>
        </p:txBody>
      </p:sp>
      <p:pic>
        <p:nvPicPr>
          <p:cNvPr id="6" name="Image 4" descr="illu couleur.tif"/>
          <p:cNvPicPr>
            <a:picLocks noChangeAspect="1"/>
          </p:cNvPicPr>
          <p:nvPr>
            <p:custDataLst>
              <p:tags r:id="rId4"/>
            </p:custDataLst>
          </p:nvPr>
        </p:nvPicPr>
        <p:blipFill>
          <a:blip r:embed="rId8" cstate="print"/>
          <a:srcRect/>
          <a:stretch>
            <a:fillRect/>
          </a:stretch>
        </p:blipFill>
        <p:spPr bwMode="auto">
          <a:xfrm>
            <a:off x="792163" y="6027738"/>
            <a:ext cx="7559675" cy="758825"/>
          </a:xfrm>
          <a:prstGeom prst="rect">
            <a:avLst/>
          </a:prstGeom>
          <a:noFill/>
          <a:ln w="9525">
            <a:noFill/>
            <a:miter lim="800000"/>
            <a:headEnd/>
            <a:tailEnd/>
          </a:ln>
        </p:spPr>
      </p:pic>
      <p:sp>
        <p:nvSpPr>
          <p:cNvPr id="7" name="Espace réservé du pied de page 4"/>
          <p:cNvSpPr txBox="1">
            <a:spLocks/>
          </p:cNvSpPr>
          <p:nvPr>
            <p:custDataLst>
              <p:tags r:id="rId5"/>
            </p:custDataLst>
          </p:nvPr>
        </p:nvSpPr>
        <p:spPr>
          <a:xfrm>
            <a:off x="1214414" y="188640"/>
            <a:ext cx="6643734" cy="365125"/>
          </a:xfrm>
          <a:prstGeom prst="rect">
            <a:avLst/>
          </a:prstGeom>
        </p:spPr>
        <p:txBody>
          <a:bodyPr vert="horz" lIns="91440" tIns="45720" rIns="91440" bIns="45720" rtlCol="0" anchor="ctr"/>
          <a:lstStyle/>
          <a:p>
            <a:pPr lvl="0" algn="ctr">
              <a:defRPr/>
            </a:pPr>
            <a:r>
              <a:rPr lang="fr-BE" sz="1200" b="1" dirty="0" smtClean="0">
                <a:solidFill>
                  <a:schemeClr val="tx1">
                    <a:tint val="75000"/>
                  </a:schemeClr>
                </a:solidFill>
              </a:rPr>
              <a:t>17/02/2014</a:t>
            </a:r>
            <a:endParaRPr lang="fr-FR" sz="1200" b="1" dirty="0">
              <a:solidFill>
                <a:schemeClr val="tx1">
                  <a:tint val="75000"/>
                </a:schemeClr>
              </a:solidFill>
            </a:endParaRPr>
          </a:p>
        </p:txBody>
      </p:sp>
      <p:sp>
        <p:nvSpPr>
          <p:cNvPr id="10" name="Rectangle 9"/>
          <p:cNvSpPr/>
          <p:nvPr/>
        </p:nvSpPr>
        <p:spPr>
          <a:xfrm>
            <a:off x="500034" y="1214423"/>
            <a:ext cx="8143932" cy="1877437"/>
          </a:xfrm>
          <a:prstGeom prst="rect">
            <a:avLst/>
          </a:prstGeom>
        </p:spPr>
        <p:txBody>
          <a:bodyPr wrap="square">
            <a:spAutoFit/>
          </a:bodyPr>
          <a:lstStyle/>
          <a:p>
            <a:pPr>
              <a:buNone/>
            </a:pPr>
            <a:endParaRPr lang="fr-FR" sz="2400" dirty="0" smtClean="0"/>
          </a:p>
          <a:p>
            <a:pPr>
              <a:buNone/>
            </a:pPr>
            <a:endParaRPr lang="fr-FR" b="1" dirty="0" smtClean="0"/>
          </a:p>
          <a:p>
            <a:pPr lvl="1"/>
            <a:endParaRPr lang="fr-FR" sz="2000" dirty="0" smtClean="0"/>
          </a:p>
          <a:p>
            <a:r>
              <a:rPr lang="fr-FR" dirty="0" smtClean="0"/>
              <a:t/>
            </a:r>
            <a:br>
              <a:rPr lang="fr-FR" dirty="0" smtClean="0"/>
            </a:br>
            <a:endParaRPr lang="fr-FR" dirty="0" smtClean="0"/>
          </a:p>
          <a:p>
            <a:endParaRPr lang="fr-FR"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2" name="Image 11"/>
          <p:cNvPicPr/>
          <p:nvPr/>
        </p:nvPicPr>
        <p:blipFill>
          <a:blip r:embed="rId9" cstate="print"/>
          <a:srcRect/>
          <a:stretch>
            <a:fillRect/>
          </a:stretch>
        </p:blipFill>
        <p:spPr bwMode="auto">
          <a:xfrm>
            <a:off x="1071538" y="2714620"/>
            <a:ext cx="6929486" cy="3590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BE" sz="2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Les accords de branche (2G)</a:t>
            </a:r>
            <a:endParaRPr lang="fr-FR" sz="2600" dirty="0">
              <a:effectLst/>
            </a:endParaRPr>
          </a:p>
        </p:txBody>
      </p:sp>
      <p:sp>
        <p:nvSpPr>
          <p:cNvPr id="8" name="Espace réservé du contenu 7"/>
          <p:cNvSpPr>
            <a:spLocks noGrp="1"/>
          </p:cNvSpPr>
          <p:nvPr>
            <p:ph sz="half" idx="1"/>
          </p:nvPr>
        </p:nvSpPr>
        <p:spPr/>
        <p:txBody>
          <a:bodyPr>
            <a:normAutofit fontScale="92500" lnSpcReduction="10000"/>
          </a:bodyPr>
          <a:lstStyle/>
          <a:p>
            <a:pPr marL="514350" indent="-514350">
              <a:buNone/>
            </a:pPr>
            <a:endParaRPr lang="fr-FR" sz="1800" dirty="0" smtClean="0"/>
          </a:p>
          <a:p>
            <a:pPr marL="514350" indent="-514350">
              <a:buNone/>
            </a:pPr>
            <a:endParaRPr lang="fr-BE" sz="1800" dirty="0" smtClean="0"/>
          </a:p>
          <a:p>
            <a:pPr marL="514350" indent="-514350">
              <a:buNone/>
            </a:pPr>
            <a:endParaRPr lang="fr-BE" dirty="0" smtClean="0"/>
          </a:p>
          <a:p>
            <a:pPr marL="514350" indent="-514350">
              <a:buNone/>
            </a:pPr>
            <a:endParaRPr lang="fr-BE" dirty="0" smtClean="0"/>
          </a:p>
        </p:txBody>
      </p:sp>
      <p:sp>
        <p:nvSpPr>
          <p:cNvPr id="11" name="Espace réservé du contenu 10"/>
          <p:cNvSpPr>
            <a:spLocks noGrp="1"/>
          </p:cNvSpPr>
          <p:nvPr>
            <p:ph sz="half" idx="2"/>
          </p:nvPr>
        </p:nvSpPr>
        <p:spPr>
          <a:xfrm>
            <a:off x="285720" y="1357298"/>
            <a:ext cx="5000660" cy="4071966"/>
          </a:xfrm>
        </p:spPr>
        <p:txBody>
          <a:bodyPr>
            <a:normAutofit fontScale="92500" lnSpcReduction="10000"/>
          </a:bodyPr>
          <a:lstStyle/>
          <a:p>
            <a:pPr marL="514350" indent="-514350">
              <a:buNone/>
            </a:pPr>
            <a:r>
              <a:rPr lang="fr-BE" sz="2600" dirty="0" smtClean="0"/>
              <a:t>Mais aussi:</a:t>
            </a:r>
          </a:p>
          <a:p>
            <a:pPr marL="514350" indent="-514350">
              <a:buFontTx/>
              <a:buChar char="-"/>
            </a:pPr>
            <a:r>
              <a:rPr lang="fr-BE" sz="2600" dirty="0" smtClean="0"/>
              <a:t>Nouvelle forme de collaboration entre les autorités publiques</a:t>
            </a:r>
          </a:p>
          <a:p>
            <a:pPr marL="514350" indent="-514350">
              <a:buFontTx/>
              <a:buChar char="-"/>
            </a:pPr>
            <a:r>
              <a:rPr lang="fr-BE" sz="2600" dirty="0" smtClean="0"/>
              <a:t>Acquisition par les entreprises d’une connaissance approfondie des flux énergétiques sur leurs sites de production  (avantage en période de crise)</a:t>
            </a:r>
            <a:endParaRPr lang="fr-BE" sz="2600" dirty="0" smtClean="0"/>
          </a:p>
          <a:p>
            <a:pPr marL="514350" indent="-514350">
              <a:buNone/>
            </a:pPr>
            <a:endParaRPr lang="fr-BE" sz="2600" dirty="0" smtClean="0"/>
          </a:p>
          <a:p>
            <a:pPr marL="514350" indent="-514350">
              <a:buFont typeface="Wingdings"/>
              <a:buChar char="à"/>
            </a:pPr>
            <a:r>
              <a:rPr lang="fr-BE" sz="2600" dirty="0" smtClean="0"/>
              <a:t>158 sites signataires des conventions 2G (13 fédérations)</a:t>
            </a:r>
          </a:p>
          <a:p>
            <a:pPr marL="514350" indent="-514350" algn="ctr">
              <a:buNone/>
            </a:pPr>
            <a:endParaRPr lang="fr-BE" sz="2600" dirty="0" smtClean="0"/>
          </a:p>
          <a:p>
            <a:pPr marL="514350" indent="-514350" algn="ctr">
              <a:buNone/>
            </a:pPr>
            <a:endParaRPr lang="fr-BE" sz="2600" dirty="0" smtClean="0"/>
          </a:p>
          <a:p>
            <a:pPr marL="514350" indent="-514350">
              <a:buNone/>
            </a:pPr>
            <a:endParaRPr lang="fr-FR" sz="2600" dirty="0"/>
          </a:p>
        </p:txBody>
      </p:sp>
      <p:sp>
        <p:nvSpPr>
          <p:cNvPr id="5" name="Espace réservé du pied de page 4"/>
          <p:cNvSpPr>
            <a:spLocks noGrp="1"/>
          </p:cNvSpPr>
          <p:nvPr>
            <p:ph type="ftr" sz="quarter" idx="11"/>
            <p:custDataLst>
              <p:tags r:id="rId2"/>
            </p:custDataLst>
          </p:nvPr>
        </p:nvSpPr>
        <p:spPr/>
        <p:txBody>
          <a:bodyPr/>
          <a:lstStyle/>
          <a:p>
            <a:endParaRPr lang="fr-FR" dirty="0"/>
          </a:p>
        </p:txBody>
      </p:sp>
      <p:sp>
        <p:nvSpPr>
          <p:cNvPr id="4" name="Espace réservé du numéro de diapositive 3"/>
          <p:cNvSpPr>
            <a:spLocks noGrp="1"/>
          </p:cNvSpPr>
          <p:nvPr>
            <p:ph type="sldNum" sz="quarter" idx="12"/>
            <p:custDataLst>
              <p:tags r:id="rId3"/>
            </p:custDataLst>
          </p:nvPr>
        </p:nvSpPr>
        <p:spPr/>
        <p:txBody>
          <a:bodyPr/>
          <a:lstStyle/>
          <a:p>
            <a:fld id="{297DFA46-09F1-4B7C-8B7A-6CDEDD54FE42}" type="slidenum">
              <a:rPr lang="fr-FR" smtClean="0"/>
              <a:pPr/>
              <a:t>3</a:t>
            </a:fld>
            <a:endParaRPr lang="fr-FR"/>
          </a:p>
        </p:txBody>
      </p:sp>
      <p:pic>
        <p:nvPicPr>
          <p:cNvPr id="6" name="Image 4" descr="illu couleur.tif"/>
          <p:cNvPicPr>
            <a:picLocks noChangeAspect="1"/>
          </p:cNvPicPr>
          <p:nvPr>
            <p:custDataLst>
              <p:tags r:id="rId4"/>
            </p:custDataLst>
          </p:nvPr>
        </p:nvPicPr>
        <p:blipFill>
          <a:blip r:embed="rId8" cstate="print"/>
          <a:srcRect/>
          <a:stretch>
            <a:fillRect/>
          </a:stretch>
        </p:blipFill>
        <p:spPr bwMode="auto">
          <a:xfrm>
            <a:off x="792163" y="6027738"/>
            <a:ext cx="7559675" cy="758825"/>
          </a:xfrm>
          <a:prstGeom prst="rect">
            <a:avLst/>
          </a:prstGeom>
          <a:noFill/>
          <a:ln w="9525">
            <a:noFill/>
            <a:miter lim="800000"/>
            <a:headEnd/>
            <a:tailEnd/>
          </a:ln>
        </p:spPr>
      </p:pic>
      <p:sp>
        <p:nvSpPr>
          <p:cNvPr id="7" name="Espace réservé du pied de page 4"/>
          <p:cNvSpPr txBox="1">
            <a:spLocks/>
          </p:cNvSpPr>
          <p:nvPr>
            <p:custDataLst>
              <p:tags r:id="rId5"/>
            </p:custDataLst>
          </p:nvPr>
        </p:nvSpPr>
        <p:spPr>
          <a:xfrm>
            <a:off x="1214414" y="188640"/>
            <a:ext cx="6643734" cy="365125"/>
          </a:xfrm>
          <a:prstGeom prst="rect">
            <a:avLst/>
          </a:prstGeom>
        </p:spPr>
        <p:txBody>
          <a:bodyPr vert="horz" lIns="91440" tIns="45720" rIns="91440" bIns="45720" rtlCol="0" anchor="ctr"/>
          <a:lstStyle/>
          <a:p>
            <a:pPr lvl="0" algn="ctr">
              <a:defRPr/>
            </a:pPr>
            <a:r>
              <a:rPr lang="fr-BE" sz="1200" b="1" dirty="0" smtClean="0">
                <a:solidFill>
                  <a:schemeClr val="tx1">
                    <a:tint val="75000"/>
                  </a:schemeClr>
                </a:solidFill>
              </a:rPr>
              <a:t>17/02/2014</a:t>
            </a:r>
            <a:endParaRPr lang="fr-FR" sz="1200" b="1" dirty="0">
              <a:solidFill>
                <a:schemeClr val="tx1">
                  <a:tint val="75000"/>
                </a:schemeClr>
              </a:solidFill>
            </a:endParaRPr>
          </a:p>
        </p:txBody>
      </p:sp>
      <p:sp>
        <p:nvSpPr>
          <p:cNvPr id="10" name="Rectangle 9"/>
          <p:cNvSpPr/>
          <p:nvPr/>
        </p:nvSpPr>
        <p:spPr>
          <a:xfrm>
            <a:off x="500034" y="1214423"/>
            <a:ext cx="8143932" cy="1877437"/>
          </a:xfrm>
          <a:prstGeom prst="rect">
            <a:avLst/>
          </a:prstGeom>
        </p:spPr>
        <p:txBody>
          <a:bodyPr wrap="square">
            <a:spAutoFit/>
          </a:bodyPr>
          <a:lstStyle/>
          <a:p>
            <a:pPr>
              <a:buNone/>
            </a:pPr>
            <a:endParaRPr lang="fr-FR" sz="2400" dirty="0" smtClean="0"/>
          </a:p>
          <a:p>
            <a:pPr>
              <a:buNone/>
            </a:pPr>
            <a:endParaRPr lang="fr-FR" b="1" dirty="0" smtClean="0"/>
          </a:p>
          <a:p>
            <a:pPr lvl="1"/>
            <a:endParaRPr lang="fr-FR" sz="2000" dirty="0" smtClean="0"/>
          </a:p>
          <a:p>
            <a:r>
              <a:rPr lang="fr-FR" dirty="0" smtClean="0"/>
              <a:t/>
            </a:r>
            <a:br>
              <a:rPr lang="fr-FR" dirty="0" smtClean="0"/>
            </a:br>
            <a:endParaRPr lang="fr-FR" dirty="0" smtClean="0"/>
          </a:p>
          <a:p>
            <a:endParaRPr lang="fr-FR"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2" name="Picture 2"/>
          <p:cNvPicPr>
            <a:picLocks noChangeAspect="1" noChangeArrowheads="1"/>
          </p:cNvPicPr>
          <p:nvPr/>
        </p:nvPicPr>
        <p:blipFill>
          <a:blip r:embed="rId9"/>
          <a:srcRect/>
          <a:stretch>
            <a:fillRect/>
          </a:stretch>
        </p:blipFill>
        <p:spPr bwMode="auto">
          <a:xfrm>
            <a:off x="5214942" y="1571612"/>
            <a:ext cx="3638550" cy="3400425"/>
          </a:xfrm>
          <a:prstGeom prst="rect">
            <a:avLst/>
          </a:prstGeom>
          <a:noFill/>
          <a:ln w="9525">
            <a:noFill/>
            <a:miter lim="800000"/>
            <a:headEnd/>
            <a:tailEnd/>
          </a:ln>
          <a:effectLst/>
        </p:spPr>
      </p:pic>
      <p:sp>
        <p:nvSpPr>
          <p:cNvPr id="13" name="ZoneTexte 12"/>
          <p:cNvSpPr txBox="1"/>
          <p:nvPr/>
        </p:nvSpPr>
        <p:spPr>
          <a:xfrm>
            <a:off x="2000232" y="5572140"/>
            <a:ext cx="5643602" cy="461665"/>
          </a:xfrm>
          <a:prstGeom prst="rect">
            <a:avLst/>
          </a:prstGeom>
          <a:noFill/>
        </p:spPr>
        <p:txBody>
          <a:bodyPr wrap="square" rtlCol="0">
            <a:spAutoFit/>
          </a:bodyPr>
          <a:lstStyle/>
          <a:p>
            <a:r>
              <a:rPr lang="fr-BE" sz="2400" dirty="0" smtClean="0"/>
              <a:t>En route vers une société bas </a:t>
            </a:r>
            <a:r>
              <a:rPr lang="fr-BE" sz="2400" dirty="0" smtClean="0"/>
              <a:t>carbone !</a:t>
            </a:r>
            <a:endParaRPr lang="fr-F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BE" sz="2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Les accords de branche (2G)</a:t>
            </a:r>
            <a:endParaRPr lang="fr-FR" sz="2600" dirty="0">
              <a:effectLst/>
            </a:endParaRPr>
          </a:p>
        </p:txBody>
      </p:sp>
      <p:sp>
        <p:nvSpPr>
          <p:cNvPr id="8" name="Espace réservé du contenu 7"/>
          <p:cNvSpPr>
            <a:spLocks noGrp="1"/>
          </p:cNvSpPr>
          <p:nvPr>
            <p:ph sz="half" idx="1"/>
          </p:nvPr>
        </p:nvSpPr>
        <p:spPr/>
        <p:txBody>
          <a:bodyPr>
            <a:normAutofit/>
          </a:bodyPr>
          <a:lstStyle/>
          <a:p>
            <a:pPr marL="514350" indent="-514350">
              <a:buNone/>
            </a:pPr>
            <a:endParaRPr lang="fr-FR" sz="1800" dirty="0" smtClean="0"/>
          </a:p>
          <a:p>
            <a:pPr marL="514350" indent="-514350">
              <a:buNone/>
            </a:pPr>
            <a:endParaRPr lang="fr-BE" sz="1800" dirty="0" smtClean="0"/>
          </a:p>
          <a:p>
            <a:pPr marL="514350" indent="-514350">
              <a:buNone/>
            </a:pPr>
            <a:endParaRPr lang="fr-BE" dirty="0" smtClean="0"/>
          </a:p>
          <a:p>
            <a:pPr marL="514350" indent="-514350">
              <a:buNone/>
            </a:pPr>
            <a:endParaRPr lang="fr-BE" dirty="0" smtClean="0"/>
          </a:p>
        </p:txBody>
      </p:sp>
      <p:sp>
        <p:nvSpPr>
          <p:cNvPr id="11" name="Espace réservé du contenu 10"/>
          <p:cNvSpPr>
            <a:spLocks noGrp="1"/>
          </p:cNvSpPr>
          <p:nvPr>
            <p:ph sz="half" idx="2"/>
          </p:nvPr>
        </p:nvSpPr>
        <p:spPr>
          <a:xfrm>
            <a:off x="285720" y="1357298"/>
            <a:ext cx="8329642" cy="4786346"/>
          </a:xfrm>
        </p:spPr>
        <p:txBody>
          <a:bodyPr>
            <a:normAutofit/>
          </a:bodyPr>
          <a:lstStyle/>
          <a:p>
            <a:pPr marL="457200" indent="-457200">
              <a:buFont typeface="+mj-lt"/>
              <a:buAutoNum type="arabicPeriod"/>
              <a:defRPr/>
            </a:pPr>
            <a:r>
              <a:rPr lang="fr-FR" sz="2400" dirty="0" smtClean="0"/>
              <a:t>Audit </a:t>
            </a:r>
            <a:r>
              <a:rPr lang="fr-FR" sz="2400" dirty="0" smtClean="0"/>
              <a:t>périmètre interne du site – Efficacité énergétique et réduction des émissions de </a:t>
            </a:r>
            <a:r>
              <a:rPr lang="fr-FR" sz="2400" dirty="0" smtClean="0"/>
              <a:t>CO2:  </a:t>
            </a:r>
            <a:r>
              <a:rPr lang="fr-FR" sz="2400" u="sng" dirty="0" smtClean="0"/>
              <a:t>Objectifs chiffrés</a:t>
            </a:r>
            <a:r>
              <a:rPr lang="fr-FR" sz="2400" dirty="0" smtClean="0"/>
              <a:t/>
            </a:r>
            <a:br>
              <a:rPr lang="fr-FR" sz="2400" dirty="0" smtClean="0"/>
            </a:br>
            <a:endParaRPr lang="fr-FR" sz="2600" dirty="0"/>
          </a:p>
        </p:txBody>
      </p:sp>
      <p:sp>
        <p:nvSpPr>
          <p:cNvPr id="5" name="Espace réservé du pied de page 4"/>
          <p:cNvSpPr>
            <a:spLocks noGrp="1"/>
          </p:cNvSpPr>
          <p:nvPr>
            <p:ph type="ftr" sz="quarter" idx="11"/>
            <p:custDataLst>
              <p:tags r:id="rId2"/>
            </p:custDataLst>
          </p:nvPr>
        </p:nvSpPr>
        <p:spPr/>
        <p:txBody>
          <a:bodyPr/>
          <a:lstStyle/>
          <a:p>
            <a:endParaRPr lang="fr-FR" dirty="0"/>
          </a:p>
        </p:txBody>
      </p:sp>
      <p:sp>
        <p:nvSpPr>
          <p:cNvPr id="4" name="Espace réservé du numéro de diapositive 3"/>
          <p:cNvSpPr>
            <a:spLocks noGrp="1"/>
          </p:cNvSpPr>
          <p:nvPr>
            <p:ph type="sldNum" sz="quarter" idx="12"/>
            <p:custDataLst>
              <p:tags r:id="rId3"/>
            </p:custDataLst>
          </p:nvPr>
        </p:nvSpPr>
        <p:spPr/>
        <p:txBody>
          <a:bodyPr/>
          <a:lstStyle/>
          <a:p>
            <a:fld id="{297DFA46-09F1-4B7C-8B7A-6CDEDD54FE42}" type="slidenum">
              <a:rPr lang="fr-FR" smtClean="0"/>
              <a:pPr/>
              <a:t>4</a:t>
            </a:fld>
            <a:endParaRPr lang="fr-FR"/>
          </a:p>
        </p:txBody>
      </p:sp>
      <p:pic>
        <p:nvPicPr>
          <p:cNvPr id="6" name="Image 4" descr="illu couleur.tif"/>
          <p:cNvPicPr>
            <a:picLocks noChangeAspect="1"/>
          </p:cNvPicPr>
          <p:nvPr>
            <p:custDataLst>
              <p:tags r:id="rId4"/>
            </p:custDataLst>
          </p:nvPr>
        </p:nvPicPr>
        <p:blipFill>
          <a:blip r:embed="rId8" cstate="print"/>
          <a:srcRect/>
          <a:stretch>
            <a:fillRect/>
          </a:stretch>
        </p:blipFill>
        <p:spPr bwMode="auto">
          <a:xfrm>
            <a:off x="792163" y="6027738"/>
            <a:ext cx="7559675" cy="758825"/>
          </a:xfrm>
          <a:prstGeom prst="rect">
            <a:avLst/>
          </a:prstGeom>
          <a:noFill/>
          <a:ln w="9525">
            <a:noFill/>
            <a:miter lim="800000"/>
            <a:headEnd/>
            <a:tailEnd/>
          </a:ln>
        </p:spPr>
      </p:pic>
      <p:sp>
        <p:nvSpPr>
          <p:cNvPr id="7" name="Espace réservé du pied de page 4"/>
          <p:cNvSpPr txBox="1">
            <a:spLocks/>
          </p:cNvSpPr>
          <p:nvPr>
            <p:custDataLst>
              <p:tags r:id="rId5"/>
            </p:custDataLst>
          </p:nvPr>
        </p:nvSpPr>
        <p:spPr>
          <a:xfrm>
            <a:off x="1214414" y="188640"/>
            <a:ext cx="6643734" cy="365125"/>
          </a:xfrm>
          <a:prstGeom prst="rect">
            <a:avLst/>
          </a:prstGeom>
        </p:spPr>
        <p:txBody>
          <a:bodyPr vert="horz" lIns="91440" tIns="45720" rIns="91440" bIns="45720" rtlCol="0" anchor="ctr"/>
          <a:lstStyle/>
          <a:p>
            <a:pPr lvl="0" algn="ctr">
              <a:defRPr/>
            </a:pPr>
            <a:r>
              <a:rPr lang="fr-BE" sz="1200" b="1" dirty="0" smtClean="0">
                <a:solidFill>
                  <a:schemeClr val="tx1">
                    <a:tint val="75000"/>
                  </a:schemeClr>
                </a:solidFill>
              </a:rPr>
              <a:t>17/02/2014</a:t>
            </a:r>
            <a:endParaRPr lang="fr-FR" sz="1200" b="1" dirty="0">
              <a:solidFill>
                <a:schemeClr val="tx1">
                  <a:tint val="75000"/>
                </a:schemeClr>
              </a:solidFill>
            </a:endParaRPr>
          </a:p>
        </p:txBody>
      </p:sp>
      <p:sp>
        <p:nvSpPr>
          <p:cNvPr id="10" name="Rectangle 9"/>
          <p:cNvSpPr/>
          <p:nvPr/>
        </p:nvSpPr>
        <p:spPr>
          <a:xfrm>
            <a:off x="500034" y="1214423"/>
            <a:ext cx="8143932" cy="1877437"/>
          </a:xfrm>
          <a:prstGeom prst="rect">
            <a:avLst/>
          </a:prstGeom>
        </p:spPr>
        <p:txBody>
          <a:bodyPr wrap="square">
            <a:spAutoFit/>
          </a:bodyPr>
          <a:lstStyle/>
          <a:p>
            <a:pPr>
              <a:buNone/>
            </a:pPr>
            <a:endParaRPr lang="fr-FR" sz="2400" dirty="0" smtClean="0"/>
          </a:p>
          <a:p>
            <a:pPr>
              <a:buNone/>
            </a:pPr>
            <a:endParaRPr lang="fr-FR" b="1" dirty="0" smtClean="0"/>
          </a:p>
          <a:p>
            <a:pPr lvl="1"/>
            <a:endParaRPr lang="fr-FR" sz="2000" dirty="0" smtClean="0"/>
          </a:p>
          <a:p>
            <a:r>
              <a:rPr lang="fr-FR" dirty="0" smtClean="0"/>
              <a:t/>
            </a:r>
            <a:br>
              <a:rPr lang="fr-FR" dirty="0" smtClean="0"/>
            </a:br>
            <a:endParaRPr lang="fr-FR" dirty="0" smtClean="0"/>
          </a:p>
          <a:p>
            <a:endParaRPr lang="fr-FR"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2" name="Picture 2"/>
          <p:cNvPicPr>
            <a:picLocks noChangeAspect="1" noChangeArrowheads="1"/>
          </p:cNvPicPr>
          <p:nvPr/>
        </p:nvPicPr>
        <p:blipFill>
          <a:blip r:embed="rId9"/>
          <a:srcRect/>
          <a:stretch>
            <a:fillRect/>
          </a:stretch>
        </p:blipFill>
        <p:spPr bwMode="auto">
          <a:xfrm>
            <a:off x="571472" y="2285992"/>
            <a:ext cx="8001056" cy="37147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BE" sz="2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Les accords de branche (2G)</a:t>
            </a:r>
            <a:endParaRPr lang="fr-FR" sz="2600" dirty="0">
              <a:effectLst/>
            </a:endParaRPr>
          </a:p>
        </p:txBody>
      </p:sp>
      <p:sp>
        <p:nvSpPr>
          <p:cNvPr id="8" name="Espace réservé du contenu 7"/>
          <p:cNvSpPr>
            <a:spLocks noGrp="1"/>
          </p:cNvSpPr>
          <p:nvPr>
            <p:ph sz="half" idx="1"/>
          </p:nvPr>
        </p:nvSpPr>
        <p:spPr/>
        <p:txBody>
          <a:bodyPr>
            <a:normAutofit fontScale="85000" lnSpcReduction="20000"/>
          </a:bodyPr>
          <a:lstStyle/>
          <a:p>
            <a:pPr marL="514350" indent="-514350">
              <a:buNone/>
            </a:pPr>
            <a:endParaRPr lang="fr-FR" sz="1800" dirty="0" smtClean="0"/>
          </a:p>
          <a:p>
            <a:pPr marL="514350" indent="-514350">
              <a:buNone/>
            </a:pPr>
            <a:endParaRPr lang="fr-BE" sz="1800" dirty="0" smtClean="0"/>
          </a:p>
          <a:p>
            <a:pPr marL="514350" indent="-514350">
              <a:buNone/>
            </a:pPr>
            <a:endParaRPr lang="fr-BE" dirty="0" smtClean="0"/>
          </a:p>
          <a:p>
            <a:pPr marL="514350" indent="-514350">
              <a:buNone/>
            </a:pPr>
            <a:endParaRPr lang="fr-BE" dirty="0" smtClean="0"/>
          </a:p>
        </p:txBody>
      </p:sp>
      <p:sp>
        <p:nvSpPr>
          <p:cNvPr id="11" name="Espace réservé du contenu 10"/>
          <p:cNvSpPr>
            <a:spLocks noGrp="1"/>
          </p:cNvSpPr>
          <p:nvPr>
            <p:ph sz="half" idx="2"/>
          </p:nvPr>
        </p:nvSpPr>
        <p:spPr>
          <a:xfrm>
            <a:off x="285720" y="1357298"/>
            <a:ext cx="8329642" cy="2214578"/>
          </a:xfrm>
        </p:spPr>
        <p:txBody>
          <a:bodyPr>
            <a:normAutofit fontScale="85000" lnSpcReduction="20000"/>
          </a:bodyPr>
          <a:lstStyle/>
          <a:p>
            <a:pPr marL="457200" indent="-457200">
              <a:buNone/>
              <a:defRPr/>
            </a:pPr>
            <a:r>
              <a:rPr lang="fr-FR" sz="2400" dirty="0" smtClean="0"/>
              <a:t/>
            </a:r>
            <a:br>
              <a:rPr lang="fr-FR" sz="2400" dirty="0" smtClean="0"/>
            </a:br>
            <a:endParaRPr lang="fr-FR" sz="2400" dirty="0" smtClean="0"/>
          </a:p>
          <a:p>
            <a:pPr marL="457200" indent="-457200">
              <a:spcBef>
                <a:spcPts val="1000"/>
              </a:spcBef>
              <a:buFont typeface="+mj-lt"/>
              <a:buAutoNum type="arabicPeriod" startAt="2"/>
              <a:defRPr/>
            </a:pPr>
            <a:r>
              <a:rPr lang="fr-FR" sz="2400" dirty="0" smtClean="0"/>
              <a:t>Indépendance </a:t>
            </a:r>
            <a:r>
              <a:rPr lang="fr-FR" sz="2400" dirty="0" smtClean="0"/>
              <a:t>énergétique - Recours aux énergies renouvelables</a:t>
            </a:r>
            <a:r>
              <a:rPr lang="fr-BE" sz="2400" dirty="0" smtClean="0"/>
              <a:t/>
            </a:r>
            <a:br>
              <a:rPr lang="fr-BE" sz="2400" dirty="0" smtClean="0"/>
            </a:br>
            <a:endParaRPr lang="fr-FR" sz="2400" dirty="0" smtClean="0"/>
          </a:p>
          <a:p>
            <a:pPr marL="457200" indent="-457200">
              <a:spcBef>
                <a:spcPts val="1000"/>
              </a:spcBef>
              <a:buFont typeface="+mj-lt"/>
              <a:buAutoNum type="arabicPeriod" startAt="2"/>
              <a:defRPr/>
            </a:pPr>
            <a:r>
              <a:rPr lang="fr-BE" sz="2400" dirty="0" smtClean="0"/>
              <a:t>Audit externe au périmètre du site – </a:t>
            </a:r>
            <a:r>
              <a:rPr lang="fr-BE" sz="2400" dirty="0" err="1" smtClean="0"/>
              <a:t>Mapping</a:t>
            </a:r>
            <a:r>
              <a:rPr lang="fr-BE" sz="2400" dirty="0" smtClean="0"/>
              <a:t> CO2</a:t>
            </a:r>
            <a:r>
              <a:rPr lang="fr-FR" sz="2400" dirty="0" smtClean="0"/>
              <a:t/>
            </a:r>
            <a:br>
              <a:rPr lang="fr-FR" sz="2400" dirty="0" smtClean="0"/>
            </a:br>
            <a:endParaRPr lang="fr-FR" sz="2400" dirty="0" smtClean="0"/>
          </a:p>
          <a:p>
            <a:pPr marL="457200" indent="-457200">
              <a:spcBef>
                <a:spcPts val="1000"/>
              </a:spcBef>
              <a:buFont typeface="+mj-lt"/>
              <a:buAutoNum type="arabicPeriod" startAt="2"/>
              <a:defRPr/>
            </a:pPr>
            <a:r>
              <a:rPr lang="fr-FR" sz="2400" dirty="0" err="1" smtClean="0"/>
              <a:t>Roadmap</a:t>
            </a:r>
            <a:r>
              <a:rPr lang="fr-FR" sz="2400" dirty="0" smtClean="0"/>
              <a:t> </a:t>
            </a:r>
            <a:r>
              <a:rPr lang="fr-FR" sz="2400" dirty="0" smtClean="0"/>
              <a:t>2050</a:t>
            </a:r>
          </a:p>
          <a:p>
            <a:pPr marL="514350" indent="-514350">
              <a:buNone/>
            </a:pPr>
            <a:endParaRPr lang="fr-FR" sz="2600" dirty="0"/>
          </a:p>
        </p:txBody>
      </p:sp>
      <p:sp>
        <p:nvSpPr>
          <p:cNvPr id="5" name="Espace réservé du pied de page 4"/>
          <p:cNvSpPr>
            <a:spLocks noGrp="1"/>
          </p:cNvSpPr>
          <p:nvPr>
            <p:ph type="ftr" sz="quarter" idx="11"/>
            <p:custDataLst>
              <p:tags r:id="rId2"/>
            </p:custDataLst>
          </p:nvPr>
        </p:nvSpPr>
        <p:spPr/>
        <p:txBody>
          <a:bodyPr/>
          <a:lstStyle/>
          <a:p>
            <a:endParaRPr lang="fr-FR" dirty="0"/>
          </a:p>
        </p:txBody>
      </p:sp>
      <p:sp>
        <p:nvSpPr>
          <p:cNvPr id="4" name="Espace réservé du numéro de diapositive 3"/>
          <p:cNvSpPr>
            <a:spLocks noGrp="1"/>
          </p:cNvSpPr>
          <p:nvPr>
            <p:ph type="sldNum" sz="quarter" idx="12"/>
            <p:custDataLst>
              <p:tags r:id="rId3"/>
            </p:custDataLst>
          </p:nvPr>
        </p:nvSpPr>
        <p:spPr/>
        <p:txBody>
          <a:bodyPr/>
          <a:lstStyle/>
          <a:p>
            <a:fld id="{297DFA46-09F1-4B7C-8B7A-6CDEDD54FE42}" type="slidenum">
              <a:rPr lang="fr-FR" smtClean="0"/>
              <a:pPr/>
              <a:t>5</a:t>
            </a:fld>
            <a:endParaRPr lang="fr-FR"/>
          </a:p>
        </p:txBody>
      </p:sp>
      <p:pic>
        <p:nvPicPr>
          <p:cNvPr id="6" name="Image 4" descr="illu couleur.tif"/>
          <p:cNvPicPr>
            <a:picLocks noChangeAspect="1"/>
          </p:cNvPicPr>
          <p:nvPr>
            <p:custDataLst>
              <p:tags r:id="rId4"/>
            </p:custDataLst>
          </p:nvPr>
        </p:nvPicPr>
        <p:blipFill>
          <a:blip r:embed="rId8" cstate="print"/>
          <a:srcRect/>
          <a:stretch>
            <a:fillRect/>
          </a:stretch>
        </p:blipFill>
        <p:spPr bwMode="auto">
          <a:xfrm>
            <a:off x="792163" y="6027738"/>
            <a:ext cx="7559675" cy="758825"/>
          </a:xfrm>
          <a:prstGeom prst="rect">
            <a:avLst/>
          </a:prstGeom>
          <a:noFill/>
          <a:ln w="9525">
            <a:noFill/>
            <a:miter lim="800000"/>
            <a:headEnd/>
            <a:tailEnd/>
          </a:ln>
        </p:spPr>
      </p:pic>
      <p:sp>
        <p:nvSpPr>
          <p:cNvPr id="7" name="Espace réservé du pied de page 4"/>
          <p:cNvSpPr txBox="1">
            <a:spLocks/>
          </p:cNvSpPr>
          <p:nvPr>
            <p:custDataLst>
              <p:tags r:id="rId5"/>
            </p:custDataLst>
          </p:nvPr>
        </p:nvSpPr>
        <p:spPr>
          <a:xfrm>
            <a:off x="1214414" y="188640"/>
            <a:ext cx="6643734" cy="365125"/>
          </a:xfrm>
          <a:prstGeom prst="rect">
            <a:avLst/>
          </a:prstGeom>
        </p:spPr>
        <p:txBody>
          <a:bodyPr vert="horz" lIns="91440" tIns="45720" rIns="91440" bIns="45720" rtlCol="0" anchor="ctr"/>
          <a:lstStyle/>
          <a:p>
            <a:pPr lvl="0" algn="ctr">
              <a:defRPr/>
            </a:pPr>
            <a:r>
              <a:rPr lang="fr-BE" sz="1200" b="1" dirty="0" smtClean="0">
                <a:solidFill>
                  <a:schemeClr val="tx1">
                    <a:tint val="75000"/>
                  </a:schemeClr>
                </a:solidFill>
              </a:rPr>
              <a:t>17/02/2014</a:t>
            </a:r>
            <a:endParaRPr lang="fr-FR" sz="1200" b="1" dirty="0">
              <a:solidFill>
                <a:schemeClr val="tx1">
                  <a:tint val="75000"/>
                </a:schemeClr>
              </a:solidFill>
            </a:endParaRPr>
          </a:p>
        </p:txBody>
      </p:sp>
      <p:sp>
        <p:nvSpPr>
          <p:cNvPr id="10" name="Rectangle 9"/>
          <p:cNvSpPr/>
          <p:nvPr/>
        </p:nvSpPr>
        <p:spPr>
          <a:xfrm>
            <a:off x="500034" y="1214423"/>
            <a:ext cx="8143932" cy="1877437"/>
          </a:xfrm>
          <a:prstGeom prst="rect">
            <a:avLst/>
          </a:prstGeom>
        </p:spPr>
        <p:txBody>
          <a:bodyPr wrap="square">
            <a:spAutoFit/>
          </a:bodyPr>
          <a:lstStyle/>
          <a:p>
            <a:pPr>
              <a:buNone/>
            </a:pPr>
            <a:endParaRPr lang="fr-FR" sz="2400" dirty="0" smtClean="0"/>
          </a:p>
          <a:p>
            <a:pPr>
              <a:buNone/>
            </a:pPr>
            <a:endParaRPr lang="fr-FR" b="1" dirty="0" smtClean="0"/>
          </a:p>
          <a:p>
            <a:pPr lvl="1"/>
            <a:endParaRPr lang="fr-FR" sz="2000" dirty="0" smtClean="0"/>
          </a:p>
          <a:p>
            <a:r>
              <a:rPr lang="fr-FR" dirty="0" smtClean="0"/>
              <a:t/>
            </a:r>
            <a:br>
              <a:rPr lang="fr-FR" dirty="0" smtClean="0"/>
            </a:br>
            <a:endParaRPr lang="fr-FR" dirty="0" smtClean="0"/>
          </a:p>
          <a:p>
            <a:endParaRPr lang="fr-FR"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051" name="Picture 3"/>
          <p:cNvPicPr>
            <a:picLocks noChangeAspect="1" noChangeArrowheads="1"/>
          </p:cNvPicPr>
          <p:nvPr/>
        </p:nvPicPr>
        <p:blipFill>
          <a:blip r:embed="rId9"/>
          <a:srcRect/>
          <a:stretch>
            <a:fillRect/>
          </a:stretch>
        </p:blipFill>
        <p:spPr bwMode="auto">
          <a:xfrm>
            <a:off x="2214546" y="3714752"/>
            <a:ext cx="6534150" cy="18002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BE" sz="2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Les accords de branche (2G)</a:t>
            </a:r>
            <a:endParaRPr lang="fr-FR" sz="2600" dirty="0">
              <a:effectLst/>
            </a:endParaRPr>
          </a:p>
        </p:txBody>
      </p:sp>
      <p:sp>
        <p:nvSpPr>
          <p:cNvPr id="8" name="Espace réservé du contenu 7"/>
          <p:cNvSpPr>
            <a:spLocks noGrp="1"/>
          </p:cNvSpPr>
          <p:nvPr>
            <p:ph sz="half" idx="1"/>
          </p:nvPr>
        </p:nvSpPr>
        <p:spPr/>
        <p:txBody>
          <a:bodyPr>
            <a:normAutofit/>
          </a:bodyPr>
          <a:lstStyle/>
          <a:p>
            <a:pPr marL="514350" indent="-514350">
              <a:buNone/>
            </a:pPr>
            <a:endParaRPr lang="fr-FR" sz="1800" dirty="0" smtClean="0"/>
          </a:p>
          <a:p>
            <a:pPr marL="514350" indent="-514350">
              <a:buNone/>
            </a:pPr>
            <a:endParaRPr lang="fr-BE" sz="1800" dirty="0" smtClean="0"/>
          </a:p>
          <a:p>
            <a:pPr marL="514350" indent="-514350">
              <a:buNone/>
            </a:pPr>
            <a:endParaRPr lang="fr-BE" dirty="0" smtClean="0"/>
          </a:p>
          <a:p>
            <a:pPr marL="514350" indent="-514350">
              <a:buNone/>
            </a:pPr>
            <a:endParaRPr lang="fr-BE" dirty="0" smtClean="0"/>
          </a:p>
        </p:txBody>
      </p:sp>
      <p:sp>
        <p:nvSpPr>
          <p:cNvPr id="11" name="Espace réservé du contenu 10"/>
          <p:cNvSpPr>
            <a:spLocks noGrp="1"/>
          </p:cNvSpPr>
          <p:nvPr>
            <p:ph sz="half" idx="2"/>
          </p:nvPr>
        </p:nvSpPr>
        <p:spPr>
          <a:xfrm>
            <a:off x="285720" y="1357298"/>
            <a:ext cx="8329642" cy="4786346"/>
          </a:xfrm>
        </p:spPr>
        <p:txBody>
          <a:bodyPr>
            <a:normAutofit/>
          </a:bodyPr>
          <a:lstStyle/>
          <a:p>
            <a:pPr marL="457200" indent="-457200">
              <a:buNone/>
              <a:defRPr/>
            </a:pPr>
            <a:r>
              <a:rPr lang="fr-BE" sz="2400" u="sng" dirty="0" smtClean="0"/>
              <a:t>Les contreparties financières</a:t>
            </a:r>
          </a:p>
          <a:p>
            <a:pPr marL="457200" indent="-457200">
              <a:buFont typeface="+mj-lt"/>
              <a:buAutoNum type="arabicPeriod"/>
              <a:defRPr/>
            </a:pPr>
            <a:r>
              <a:rPr lang="fr-FR" sz="2400" dirty="0" smtClean="0"/>
              <a:t>Maintien des avantages actuels - dans les limites des compétences régionales, sous réserve des négociations avec le Fédéral et l’UE et des travaux en cours au Gouvernement sur les CV</a:t>
            </a:r>
            <a:br>
              <a:rPr lang="fr-FR" sz="2400" dirty="0" smtClean="0"/>
            </a:br>
            <a:endParaRPr lang="fr-FR" sz="2400" dirty="0" smtClean="0"/>
          </a:p>
          <a:p>
            <a:pPr marL="457200" indent="-457200">
              <a:buFont typeface="+mj-lt"/>
              <a:buAutoNum type="arabicPeriod"/>
              <a:defRPr/>
            </a:pPr>
            <a:r>
              <a:rPr lang="fr-FR" sz="2400" dirty="0" smtClean="0"/>
              <a:t>Dans le cadre d’Amure, </a:t>
            </a:r>
            <a:r>
              <a:rPr lang="fr-FR" sz="2400" dirty="0" err="1" smtClean="0"/>
              <a:t>subsidiation</a:t>
            </a:r>
            <a:r>
              <a:rPr lang="fr-FR" sz="2400" dirty="0" smtClean="0"/>
              <a:t> des audits de suivi annuels, des études de faisabilité et des </a:t>
            </a:r>
            <a:r>
              <a:rPr lang="fr-FR" sz="2400" dirty="0" err="1" smtClean="0"/>
              <a:t>roadmap</a:t>
            </a:r>
            <a:endParaRPr lang="fr-FR" sz="2400" dirty="0" smtClean="0"/>
          </a:p>
          <a:p>
            <a:pPr marL="457200" indent="-457200">
              <a:buFont typeface="+mj-lt"/>
              <a:buAutoNum type="arabicPeriod"/>
              <a:defRPr/>
            </a:pPr>
            <a:endParaRPr lang="fr-FR" sz="2400" dirty="0" smtClean="0"/>
          </a:p>
          <a:p>
            <a:pPr marL="457200" indent="-457200">
              <a:buFont typeface="+mj-lt"/>
              <a:buAutoNum type="arabicPeriod"/>
              <a:defRPr/>
            </a:pPr>
            <a:r>
              <a:rPr lang="fr-FR" sz="2400" dirty="0" err="1" smtClean="0"/>
              <a:t>Subsidiation</a:t>
            </a:r>
            <a:r>
              <a:rPr lang="fr-FR" sz="2400" dirty="0" smtClean="0"/>
              <a:t> des «</a:t>
            </a:r>
            <a:r>
              <a:rPr lang="fr-FR" sz="2400" dirty="0" err="1" smtClean="0"/>
              <a:t>mapping</a:t>
            </a:r>
            <a:r>
              <a:rPr lang="fr-FR" sz="2400" dirty="0" smtClean="0"/>
              <a:t> CO2 »</a:t>
            </a:r>
          </a:p>
          <a:p>
            <a:pPr marL="514350" indent="-514350">
              <a:buNone/>
            </a:pPr>
            <a:endParaRPr lang="fr-FR" sz="2600" dirty="0"/>
          </a:p>
        </p:txBody>
      </p:sp>
      <p:sp>
        <p:nvSpPr>
          <p:cNvPr id="5" name="Espace réservé du pied de page 4"/>
          <p:cNvSpPr>
            <a:spLocks noGrp="1"/>
          </p:cNvSpPr>
          <p:nvPr>
            <p:ph type="ftr" sz="quarter" idx="11"/>
            <p:custDataLst>
              <p:tags r:id="rId2"/>
            </p:custDataLst>
          </p:nvPr>
        </p:nvSpPr>
        <p:spPr/>
        <p:txBody>
          <a:bodyPr/>
          <a:lstStyle/>
          <a:p>
            <a:endParaRPr lang="fr-FR" dirty="0"/>
          </a:p>
        </p:txBody>
      </p:sp>
      <p:sp>
        <p:nvSpPr>
          <p:cNvPr id="4" name="Espace réservé du numéro de diapositive 3"/>
          <p:cNvSpPr>
            <a:spLocks noGrp="1"/>
          </p:cNvSpPr>
          <p:nvPr>
            <p:ph type="sldNum" sz="quarter" idx="12"/>
            <p:custDataLst>
              <p:tags r:id="rId3"/>
            </p:custDataLst>
          </p:nvPr>
        </p:nvSpPr>
        <p:spPr/>
        <p:txBody>
          <a:bodyPr/>
          <a:lstStyle/>
          <a:p>
            <a:fld id="{297DFA46-09F1-4B7C-8B7A-6CDEDD54FE42}" type="slidenum">
              <a:rPr lang="fr-FR" smtClean="0"/>
              <a:pPr/>
              <a:t>6</a:t>
            </a:fld>
            <a:endParaRPr lang="fr-FR"/>
          </a:p>
        </p:txBody>
      </p:sp>
      <p:pic>
        <p:nvPicPr>
          <p:cNvPr id="6" name="Image 4" descr="illu couleur.tif"/>
          <p:cNvPicPr>
            <a:picLocks noChangeAspect="1"/>
          </p:cNvPicPr>
          <p:nvPr>
            <p:custDataLst>
              <p:tags r:id="rId4"/>
            </p:custDataLst>
          </p:nvPr>
        </p:nvPicPr>
        <p:blipFill>
          <a:blip r:embed="rId8" cstate="print"/>
          <a:srcRect/>
          <a:stretch>
            <a:fillRect/>
          </a:stretch>
        </p:blipFill>
        <p:spPr bwMode="auto">
          <a:xfrm>
            <a:off x="792163" y="6027738"/>
            <a:ext cx="7559675" cy="758825"/>
          </a:xfrm>
          <a:prstGeom prst="rect">
            <a:avLst/>
          </a:prstGeom>
          <a:noFill/>
          <a:ln w="9525">
            <a:noFill/>
            <a:miter lim="800000"/>
            <a:headEnd/>
            <a:tailEnd/>
          </a:ln>
        </p:spPr>
      </p:pic>
      <p:sp>
        <p:nvSpPr>
          <p:cNvPr id="7" name="Espace réservé du pied de page 4"/>
          <p:cNvSpPr txBox="1">
            <a:spLocks/>
          </p:cNvSpPr>
          <p:nvPr>
            <p:custDataLst>
              <p:tags r:id="rId5"/>
            </p:custDataLst>
          </p:nvPr>
        </p:nvSpPr>
        <p:spPr>
          <a:xfrm>
            <a:off x="642910" y="188640"/>
            <a:ext cx="7286676" cy="365125"/>
          </a:xfrm>
          <a:prstGeom prst="rect">
            <a:avLst/>
          </a:prstGeom>
        </p:spPr>
        <p:txBody>
          <a:bodyPr vert="horz" lIns="91440" tIns="45720" rIns="91440" bIns="45720" rtlCol="0" anchor="ctr"/>
          <a:lstStyle/>
          <a:p>
            <a:pPr algn="ctr">
              <a:defRPr/>
            </a:pPr>
            <a:r>
              <a:rPr lang="fr-BE" sz="1200" b="1" dirty="0" smtClean="0">
                <a:solidFill>
                  <a:schemeClr val="tx1">
                    <a:tint val="75000"/>
                  </a:schemeClr>
                </a:solidFill>
              </a:rPr>
              <a:t>17/02/2014</a:t>
            </a:r>
            <a:endParaRPr lang="fr-FR" sz="1200" dirty="0" smtClean="0">
              <a:solidFill>
                <a:schemeClr val="tx1">
                  <a:tint val="75000"/>
                </a:schemeClr>
              </a:solidFill>
            </a:endParaRPr>
          </a:p>
          <a:p>
            <a:pPr lvl="0" algn="ctr">
              <a:defRPr/>
            </a:pPr>
            <a:endParaRPr lang="fr-FR" sz="1200" b="1" dirty="0">
              <a:solidFill>
                <a:schemeClr val="tx1">
                  <a:tint val="75000"/>
                </a:schemeClr>
              </a:solidFill>
            </a:endParaRPr>
          </a:p>
        </p:txBody>
      </p:sp>
      <p:sp>
        <p:nvSpPr>
          <p:cNvPr id="10" name="Rectangle 9"/>
          <p:cNvSpPr/>
          <p:nvPr/>
        </p:nvSpPr>
        <p:spPr>
          <a:xfrm>
            <a:off x="500034" y="1214423"/>
            <a:ext cx="8143932" cy="1877437"/>
          </a:xfrm>
          <a:prstGeom prst="rect">
            <a:avLst/>
          </a:prstGeom>
        </p:spPr>
        <p:txBody>
          <a:bodyPr wrap="square">
            <a:spAutoFit/>
          </a:bodyPr>
          <a:lstStyle/>
          <a:p>
            <a:pPr>
              <a:buNone/>
            </a:pPr>
            <a:endParaRPr lang="fr-FR" sz="2400" dirty="0" smtClean="0"/>
          </a:p>
          <a:p>
            <a:pPr>
              <a:buNone/>
            </a:pPr>
            <a:endParaRPr lang="fr-FR" b="1" dirty="0" smtClean="0"/>
          </a:p>
          <a:p>
            <a:pPr lvl="1"/>
            <a:endParaRPr lang="fr-FR" sz="2000" dirty="0" smtClean="0"/>
          </a:p>
          <a:p>
            <a:r>
              <a:rPr lang="fr-FR" dirty="0" smtClean="0"/>
              <a:t/>
            </a:r>
            <a:br>
              <a:rPr lang="fr-FR" dirty="0" smtClean="0"/>
            </a:br>
            <a:endParaRPr lang="fr-FR" dirty="0" smtClean="0"/>
          </a:p>
          <a:p>
            <a:endParaRPr lang="fr-FR"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4098" name="Picture 2"/>
          <p:cNvPicPr>
            <a:picLocks noChangeAspect="1" noChangeArrowheads="1"/>
          </p:cNvPicPr>
          <p:nvPr/>
        </p:nvPicPr>
        <p:blipFill>
          <a:blip r:embed="rId9"/>
          <a:srcRect/>
          <a:stretch>
            <a:fillRect/>
          </a:stretch>
        </p:blipFill>
        <p:spPr bwMode="auto">
          <a:xfrm>
            <a:off x="5143504" y="4572008"/>
            <a:ext cx="3286125" cy="175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5"/>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4"/>
</p:tagLst>
</file>

<file path=ppt/tags/tag15.xml><?xml version="1.0" encoding="utf-8"?>
<p:tagLst xmlns:a="http://schemas.openxmlformats.org/drawingml/2006/main" xmlns:r="http://schemas.openxmlformats.org/officeDocument/2006/relationships" xmlns:p="http://schemas.openxmlformats.org/presentationml/2006/main">
  <p:tag name="NUM" val="5"/>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5"/>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5.xml><?xml version="1.0" encoding="utf-8"?>
<p:tagLst xmlns:a="http://schemas.openxmlformats.org/drawingml/2006/main" xmlns:r="http://schemas.openxmlformats.org/officeDocument/2006/relationships" xmlns:p="http://schemas.openxmlformats.org/presentationml/2006/main">
  <p:tag name="NUM" val="5"/>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5"/>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2395</TotalTime>
  <Words>575</Words>
  <Application>Microsoft Office PowerPoint</Application>
  <PresentationFormat>Affichage à l'écran (4:3)</PresentationFormat>
  <Paragraphs>109</Paragraphs>
  <Slides>6</Slides>
  <Notes>6</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Les accords de Branche  2ème Génération  Philippe Henry </vt:lpstr>
      <vt:lpstr>Les accords de branche (2G)</vt:lpstr>
      <vt:lpstr>Les accords de branche (2G)</vt:lpstr>
      <vt:lpstr>Les accords de branche (2G)</vt:lpstr>
      <vt:lpstr>Les accords de branche (2G)</vt:lpstr>
      <vt:lpstr>Les accords de branche (2G)</vt:lpstr>
    </vt:vector>
  </TitlesOfParts>
  <Company>Cabinet Henry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de décret modifiant  </dc:title>
  <dc:creator>didier.cadelli</dc:creator>
  <cp:lastModifiedBy>dominique.defrise</cp:lastModifiedBy>
  <cp:revision>290</cp:revision>
  <dcterms:created xsi:type="dcterms:W3CDTF">2010-01-04T10:48:36Z</dcterms:created>
  <dcterms:modified xsi:type="dcterms:W3CDTF">2014-02-14T14:08:24Z</dcterms:modified>
</cp:coreProperties>
</file>