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299" r:id="rId3"/>
    <p:sldId id="301" r:id="rId4"/>
    <p:sldId id="302" r:id="rId5"/>
    <p:sldId id="303" r:id="rId6"/>
    <p:sldId id="304" r:id="rId7"/>
    <p:sldId id="306" r:id="rId8"/>
    <p:sldId id="307" r:id="rId9"/>
    <p:sldId id="308" r:id="rId10"/>
    <p:sldId id="300" r:id="rId1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A232"/>
    <a:srgbClr val="525A67"/>
    <a:srgbClr val="98BF0C"/>
    <a:srgbClr val="A4C400"/>
    <a:srgbClr val="996633"/>
    <a:srgbClr val="18975B"/>
    <a:srgbClr val="3E3E40"/>
    <a:srgbClr val="029372"/>
    <a:srgbClr val="543D22"/>
    <a:srgbClr val="2B2B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61600" autoAdjust="0"/>
  </p:normalViewPr>
  <p:slideViewPr>
    <p:cSldViewPr>
      <p:cViewPr>
        <p:scale>
          <a:sx n="100" d="100"/>
          <a:sy n="100" d="100"/>
        </p:scale>
        <p:origin x="-300" y="6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06FEC-E9C2-44E3-97B5-D0C9EB486F7C}"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fr-BE"/>
        </a:p>
      </dgm:t>
    </dgm:pt>
    <dgm:pt modelId="{A38BA574-E879-4168-9122-C379D7F563AE}">
      <dgm:prSet phldrT="[Texte]"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Démarche volontaire</a:t>
          </a:r>
          <a:endParaRPr lang="fr-BE" sz="1200" b="1" dirty="0">
            <a:solidFill>
              <a:schemeClr val="bg1"/>
            </a:solidFill>
          </a:endParaRPr>
        </a:p>
      </dgm:t>
    </dgm:pt>
    <dgm:pt modelId="{DACF0E66-A9CF-46AC-9B07-AF3584FD369E}" type="parTrans" cxnId="{82473FEB-5EC2-4640-97E3-63C6ADFC17BD}">
      <dgm:prSet/>
      <dgm:spPr/>
      <dgm:t>
        <a:bodyPr/>
        <a:lstStyle/>
        <a:p>
          <a:endParaRPr lang="fr-BE"/>
        </a:p>
      </dgm:t>
    </dgm:pt>
    <dgm:pt modelId="{8264AC39-F8C6-436E-AB1A-A92CE738FC77}" type="sibTrans" cxnId="{82473FEB-5EC2-4640-97E3-63C6ADFC17BD}">
      <dgm:prSet/>
      <dgm:spPr>
        <a:noFill/>
        <a:ln w="38100">
          <a:solidFill>
            <a:srgbClr val="68A232"/>
          </a:solidFill>
        </a:ln>
      </dgm:spPr>
      <dgm:t>
        <a:bodyPr/>
        <a:lstStyle/>
        <a:p>
          <a:endParaRPr lang="fr-BE"/>
        </a:p>
      </dgm:t>
    </dgm:pt>
    <dgm:pt modelId="{1DEDCFFE-DF84-472E-89EA-EE4A7CD3832A}">
      <dgm:prSet phldrT="[Texte]"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Mutualisation efforts et risques par approche sectorielle</a:t>
          </a:r>
          <a:endParaRPr lang="fr-BE" sz="1200" b="1" dirty="0">
            <a:solidFill>
              <a:schemeClr val="bg1"/>
            </a:solidFill>
          </a:endParaRPr>
        </a:p>
      </dgm:t>
    </dgm:pt>
    <dgm:pt modelId="{0EDBB1D4-B136-4639-8F11-29B14D323DC5}" type="parTrans" cxnId="{6AFC123C-1AB6-4B98-985B-2CDEB6DB511D}">
      <dgm:prSet/>
      <dgm:spPr/>
      <dgm:t>
        <a:bodyPr/>
        <a:lstStyle/>
        <a:p>
          <a:endParaRPr lang="fr-BE"/>
        </a:p>
      </dgm:t>
    </dgm:pt>
    <dgm:pt modelId="{C4A7F8FB-7428-4276-A8E0-5F0B85A00423}" type="sibTrans" cxnId="{6AFC123C-1AB6-4B98-985B-2CDEB6DB511D}">
      <dgm:prSet/>
      <dgm:spPr>
        <a:ln w="38100">
          <a:solidFill>
            <a:srgbClr val="68A232"/>
          </a:solidFill>
        </a:ln>
      </dgm:spPr>
      <dgm:t>
        <a:bodyPr/>
        <a:lstStyle/>
        <a:p>
          <a:endParaRPr lang="fr-BE"/>
        </a:p>
      </dgm:t>
    </dgm:pt>
    <dgm:pt modelId="{47B72170-0081-41EC-A2F6-5737DE37131F}">
      <dgm:prSet phldrT="[Texte]"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Implication importante fédérations et entreprises</a:t>
          </a:r>
          <a:endParaRPr lang="fr-BE" sz="1200" b="1" dirty="0">
            <a:solidFill>
              <a:schemeClr val="bg1"/>
            </a:solidFill>
          </a:endParaRPr>
        </a:p>
      </dgm:t>
    </dgm:pt>
    <dgm:pt modelId="{A03318A3-B7B1-45D8-A470-D8604D4989FB}" type="parTrans" cxnId="{1FF45FA5-3D48-4FC9-B28B-DCD9E6C70B59}">
      <dgm:prSet/>
      <dgm:spPr/>
      <dgm:t>
        <a:bodyPr/>
        <a:lstStyle/>
        <a:p>
          <a:endParaRPr lang="fr-BE"/>
        </a:p>
      </dgm:t>
    </dgm:pt>
    <dgm:pt modelId="{6E3963E9-A5FA-4F48-AB26-CF8091F41ACB}" type="sibTrans" cxnId="{1FF45FA5-3D48-4FC9-B28B-DCD9E6C70B59}">
      <dgm:prSet/>
      <dgm:spPr>
        <a:ln w="38100">
          <a:solidFill>
            <a:srgbClr val="68A232"/>
          </a:solidFill>
        </a:ln>
      </dgm:spPr>
      <dgm:t>
        <a:bodyPr/>
        <a:lstStyle/>
        <a:p>
          <a:endParaRPr lang="fr-BE"/>
        </a:p>
      </dgm:t>
    </dgm:pt>
    <dgm:pt modelId="{A3A332B3-4332-4718-B86A-C13C887D59FF}">
      <dgm:prSet phldrT="[Texte]"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Respect confidentialité données mais validation par procédure de vérification</a:t>
          </a:r>
          <a:endParaRPr lang="fr-BE" sz="1200" b="1" dirty="0">
            <a:solidFill>
              <a:schemeClr val="bg1"/>
            </a:solidFill>
          </a:endParaRPr>
        </a:p>
      </dgm:t>
    </dgm:pt>
    <dgm:pt modelId="{9F404D22-C7FC-4505-B8FA-E9AC287B6902}" type="parTrans" cxnId="{810F3165-513F-40D4-B000-BEEAD4FBBF14}">
      <dgm:prSet/>
      <dgm:spPr/>
      <dgm:t>
        <a:bodyPr/>
        <a:lstStyle/>
        <a:p>
          <a:endParaRPr lang="fr-BE"/>
        </a:p>
      </dgm:t>
    </dgm:pt>
    <dgm:pt modelId="{B701E703-62F7-4C23-B82B-CBA64D347662}" type="sibTrans" cxnId="{810F3165-513F-40D4-B000-BEEAD4FBBF14}">
      <dgm:prSet/>
      <dgm:spPr>
        <a:ln w="38100">
          <a:solidFill>
            <a:srgbClr val="68A232"/>
          </a:solidFill>
        </a:ln>
      </dgm:spPr>
      <dgm:t>
        <a:bodyPr/>
        <a:lstStyle/>
        <a:p>
          <a:endParaRPr lang="fr-BE"/>
        </a:p>
      </dgm:t>
    </dgm:pt>
    <dgm:pt modelId="{5C0B7A59-05B3-4DBB-A883-77E3DA7E5190}">
      <dgm:prSet phldrT="[Texte]"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Expert technique, gardien méthodes et intermédiaire technique</a:t>
          </a:r>
          <a:endParaRPr lang="fr-BE" sz="1200" b="1" dirty="0">
            <a:solidFill>
              <a:schemeClr val="bg1"/>
            </a:solidFill>
          </a:endParaRPr>
        </a:p>
      </dgm:t>
    </dgm:pt>
    <dgm:pt modelId="{81FB0FB4-5869-401F-82EA-6AE8A5183866}" type="parTrans" cxnId="{D433955C-D76E-4CD1-8AB1-CCD868B00693}">
      <dgm:prSet/>
      <dgm:spPr/>
      <dgm:t>
        <a:bodyPr/>
        <a:lstStyle/>
        <a:p>
          <a:endParaRPr lang="fr-BE"/>
        </a:p>
      </dgm:t>
    </dgm:pt>
    <dgm:pt modelId="{6D7950C5-6008-443A-8B6E-25EF9C1C146A}" type="sibTrans" cxnId="{D433955C-D76E-4CD1-8AB1-CCD868B00693}">
      <dgm:prSet/>
      <dgm:spPr>
        <a:ln w="38100">
          <a:solidFill>
            <a:srgbClr val="68A232"/>
          </a:solidFill>
        </a:ln>
      </dgm:spPr>
      <dgm:t>
        <a:bodyPr/>
        <a:lstStyle/>
        <a:p>
          <a:endParaRPr lang="fr-BE"/>
        </a:p>
      </dgm:t>
    </dgm:pt>
    <dgm:pt modelId="{CF553E76-80C2-4A16-B292-07CAC02D5C44}">
      <dgm:prSet custT="1">
        <dgm:style>
          <a:lnRef idx="0">
            <a:schemeClr val="accent3"/>
          </a:lnRef>
          <a:fillRef idx="3">
            <a:schemeClr val="accent3"/>
          </a:fillRef>
          <a:effectRef idx="3">
            <a:schemeClr val="accent3"/>
          </a:effectRef>
          <a:fontRef idx="minor">
            <a:schemeClr val="lt1"/>
          </a:fontRef>
        </dgm:style>
      </dgm:prSet>
      <dgm:spPr>
        <a:solidFill>
          <a:srgbClr val="68A232"/>
        </a:solidFill>
      </dgm:spPr>
      <dgm:t>
        <a:bodyPr/>
        <a:lstStyle/>
        <a:p>
          <a:r>
            <a:rPr lang="fr-BE" sz="1200" b="1" dirty="0" smtClean="0">
              <a:solidFill>
                <a:schemeClr val="bg1"/>
              </a:solidFill>
            </a:rPr>
            <a:t>Exploitation connaissances et compétences </a:t>
          </a:r>
        </a:p>
        <a:p>
          <a:r>
            <a:rPr lang="fr-BE" sz="1200" b="1" dirty="0" smtClean="0">
              <a:solidFill>
                <a:schemeClr val="bg1"/>
              </a:solidFill>
            </a:rPr>
            <a:t>là où elles sont </a:t>
          </a:r>
          <a:endParaRPr lang="fr-BE" sz="1200" b="1" dirty="0">
            <a:solidFill>
              <a:schemeClr val="bg1"/>
            </a:solidFill>
          </a:endParaRPr>
        </a:p>
      </dgm:t>
    </dgm:pt>
    <dgm:pt modelId="{8B93C2C5-EB4C-4304-B5C4-6D0C1B2860EE}" type="sibTrans" cxnId="{0E28543F-43BF-4FEA-A0EB-4E09A1A69119}">
      <dgm:prSet/>
      <dgm:spPr>
        <a:ln w="38100">
          <a:solidFill>
            <a:srgbClr val="68A232"/>
          </a:solidFill>
        </a:ln>
      </dgm:spPr>
      <dgm:t>
        <a:bodyPr/>
        <a:lstStyle/>
        <a:p>
          <a:endParaRPr lang="fr-BE"/>
        </a:p>
      </dgm:t>
    </dgm:pt>
    <dgm:pt modelId="{4BAD2F16-BC11-4A35-B1B2-2D092C478C63}" type="parTrans" cxnId="{0E28543F-43BF-4FEA-A0EB-4E09A1A69119}">
      <dgm:prSet/>
      <dgm:spPr/>
      <dgm:t>
        <a:bodyPr/>
        <a:lstStyle/>
        <a:p>
          <a:endParaRPr lang="fr-BE"/>
        </a:p>
      </dgm:t>
    </dgm:pt>
    <dgm:pt modelId="{88FE291C-7F54-4056-B343-5F36711F5BA2}" type="pres">
      <dgm:prSet presAssocID="{10D06FEC-E9C2-44E3-97B5-D0C9EB486F7C}" presName="cycle" presStyleCnt="0">
        <dgm:presLayoutVars>
          <dgm:dir/>
          <dgm:resizeHandles val="exact"/>
        </dgm:presLayoutVars>
      </dgm:prSet>
      <dgm:spPr/>
      <dgm:t>
        <a:bodyPr/>
        <a:lstStyle/>
        <a:p>
          <a:endParaRPr lang="fr-BE"/>
        </a:p>
      </dgm:t>
    </dgm:pt>
    <dgm:pt modelId="{B113BA22-728F-4F3E-BEC2-1D9BE2321107}" type="pres">
      <dgm:prSet presAssocID="{A38BA574-E879-4168-9122-C379D7F563AE}" presName="node" presStyleLbl="node1" presStyleIdx="0" presStyleCnt="6" custScaleX="138090" custScaleY="102138">
        <dgm:presLayoutVars>
          <dgm:bulletEnabled val="1"/>
        </dgm:presLayoutVars>
      </dgm:prSet>
      <dgm:spPr/>
      <dgm:t>
        <a:bodyPr/>
        <a:lstStyle/>
        <a:p>
          <a:endParaRPr lang="fr-BE"/>
        </a:p>
      </dgm:t>
    </dgm:pt>
    <dgm:pt modelId="{C8DFCA37-855E-4E67-AEF2-00731F1F13C2}" type="pres">
      <dgm:prSet presAssocID="{A38BA574-E879-4168-9122-C379D7F563AE}" presName="spNode" presStyleCnt="0"/>
      <dgm:spPr/>
    </dgm:pt>
    <dgm:pt modelId="{0152C5DF-6C81-4F51-8F6E-1519A85A7F99}" type="pres">
      <dgm:prSet presAssocID="{8264AC39-F8C6-436E-AB1A-A92CE738FC77}" presName="sibTrans" presStyleLbl="sibTrans1D1" presStyleIdx="0" presStyleCnt="6"/>
      <dgm:spPr/>
      <dgm:t>
        <a:bodyPr/>
        <a:lstStyle/>
        <a:p>
          <a:endParaRPr lang="fr-BE"/>
        </a:p>
      </dgm:t>
    </dgm:pt>
    <dgm:pt modelId="{E348B7E1-2B10-4557-B369-5FC8450C54D7}" type="pres">
      <dgm:prSet presAssocID="{CF553E76-80C2-4A16-B292-07CAC02D5C44}" presName="node" presStyleLbl="node1" presStyleIdx="1" presStyleCnt="6" custScaleX="138090" custScaleY="102138">
        <dgm:presLayoutVars>
          <dgm:bulletEnabled val="1"/>
        </dgm:presLayoutVars>
      </dgm:prSet>
      <dgm:spPr/>
      <dgm:t>
        <a:bodyPr/>
        <a:lstStyle/>
        <a:p>
          <a:endParaRPr lang="fr-BE"/>
        </a:p>
      </dgm:t>
    </dgm:pt>
    <dgm:pt modelId="{FCA32011-A12D-40B8-A53A-9CADF807E203}" type="pres">
      <dgm:prSet presAssocID="{CF553E76-80C2-4A16-B292-07CAC02D5C44}" presName="spNode" presStyleCnt="0"/>
      <dgm:spPr/>
    </dgm:pt>
    <dgm:pt modelId="{B5114A8A-753A-4393-A5B4-A149002D9AFB}" type="pres">
      <dgm:prSet presAssocID="{8B93C2C5-EB4C-4304-B5C4-6D0C1B2860EE}" presName="sibTrans" presStyleLbl="sibTrans1D1" presStyleIdx="1" presStyleCnt="6"/>
      <dgm:spPr/>
      <dgm:t>
        <a:bodyPr/>
        <a:lstStyle/>
        <a:p>
          <a:endParaRPr lang="fr-BE"/>
        </a:p>
      </dgm:t>
    </dgm:pt>
    <dgm:pt modelId="{D2223CB5-3159-4B4B-B9A9-938DB8009352}" type="pres">
      <dgm:prSet presAssocID="{1DEDCFFE-DF84-472E-89EA-EE4A7CD3832A}" presName="node" presStyleLbl="node1" presStyleIdx="2" presStyleCnt="6" custScaleX="138090" custScaleY="102138">
        <dgm:presLayoutVars>
          <dgm:bulletEnabled val="1"/>
        </dgm:presLayoutVars>
      </dgm:prSet>
      <dgm:spPr/>
      <dgm:t>
        <a:bodyPr/>
        <a:lstStyle/>
        <a:p>
          <a:endParaRPr lang="fr-BE"/>
        </a:p>
      </dgm:t>
    </dgm:pt>
    <dgm:pt modelId="{D0D0221C-1CF9-49C2-BD52-2DBE292EB7FA}" type="pres">
      <dgm:prSet presAssocID="{1DEDCFFE-DF84-472E-89EA-EE4A7CD3832A}" presName="spNode" presStyleCnt="0"/>
      <dgm:spPr/>
    </dgm:pt>
    <dgm:pt modelId="{70035EFB-AEE6-47C5-A017-6878DDB118E3}" type="pres">
      <dgm:prSet presAssocID="{C4A7F8FB-7428-4276-A8E0-5F0B85A00423}" presName="sibTrans" presStyleLbl="sibTrans1D1" presStyleIdx="2" presStyleCnt="6"/>
      <dgm:spPr/>
      <dgm:t>
        <a:bodyPr/>
        <a:lstStyle/>
        <a:p>
          <a:endParaRPr lang="fr-BE"/>
        </a:p>
      </dgm:t>
    </dgm:pt>
    <dgm:pt modelId="{75B8F779-F712-4F3C-8B03-36109010F66E}" type="pres">
      <dgm:prSet presAssocID="{47B72170-0081-41EC-A2F6-5737DE37131F}" presName="node" presStyleLbl="node1" presStyleIdx="3" presStyleCnt="6" custScaleX="138090" custScaleY="102138">
        <dgm:presLayoutVars>
          <dgm:bulletEnabled val="1"/>
        </dgm:presLayoutVars>
      </dgm:prSet>
      <dgm:spPr/>
      <dgm:t>
        <a:bodyPr/>
        <a:lstStyle/>
        <a:p>
          <a:endParaRPr lang="fr-BE"/>
        </a:p>
      </dgm:t>
    </dgm:pt>
    <dgm:pt modelId="{C32BB98F-B0D5-4552-866A-5BEECD78A565}" type="pres">
      <dgm:prSet presAssocID="{47B72170-0081-41EC-A2F6-5737DE37131F}" presName="spNode" presStyleCnt="0"/>
      <dgm:spPr/>
    </dgm:pt>
    <dgm:pt modelId="{9955B145-EE8E-4AFA-AC61-1142D156429E}" type="pres">
      <dgm:prSet presAssocID="{6E3963E9-A5FA-4F48-AB26-CF8091F41ACB}" presName="sibTrans" presStyleLbl="sibTrans1D1" presStyleIdx="3" presStyleCnt="6"/>
      <dgm:spPr/>
      <dgm:t>
        <a:bodyPr/>
        <a:lstStyle/>
        <a:p>
          <a:endParaRPr lang="fr-BE"/>
        </a:p>
      </dgm:t>
    </dgm:pt>
    <dgm:pt modelId="{FAF6FED3-C610-47FB-BE77-3C46493A6479}" type="pres">
      <dgm:prSet presAssocID="{A3A332B3-4332-4718-B86A-C13C887D59FF}" presName="node" presStyleLbl="node1" presStyleIdx="4" presStyleCnt="6" custScaleX="138090" custScaleY="102138">
        <dgm:presLayoutVars>
          <dgm:bulletEnabled val="1"/>
        </dgm:presLayoutVars>
      </dgm:prSet>
      <dgm:spPr/>
      <dgm:t>
        <a:bodyPr/>
        <a:lstStyle/>
        <a:p>
          <a:endParaRPr lang="fr-BE"/>
        </a:p>
      </dgm:t>
    </dgm:pt>
    <dgm:pt modelId="{5912C8B6-CD78-40D4-99F7-AB13B3BEF126}" type="pres">
      <dgm:prSet presAssocID="{A3A332B3-4332-4718-B86A-C13C887D59FF}" presName="spNode" presStyleCnt="0"/>
      <dgm:spPr/>
    </dgm:pt>
    <dgm:pt modelId="{CF67E221-21C2-4A3B-A06C-94F05C981038}" type="pres">
      <dgm:prSet presAssocID="{B701E703-62F7-4C23-B82B-CBA64D347662}" presName="sibTrans" presStyleLbl="sibTrans1D1" presStyleIdx="4" presStyleCnt="6"/>
      <dgm:spPr/>
      <dgm:t>
        <a:bodyPr/>
        <a:lstStyle/>
        <a:p>
          <a:endParaRPr lang="fr-BE"/>
        </a:p>
      </dgm:t>
    </dgm:pt>
    <dgm:pt modelId="{685B6102-C8E3-4CAB-B416-60FDBAE28F76}" type="pres">
      <dgm:prSet presAssocID="{5C0B7A59-05B3-4DBB-A883-77E3DA7E5190}" presName="node" presStyleLbl="node1" presStyleIdx="5" presStyleCnt="6" custScaleX="138090" custScaleY="102138">
        <dgm:presLayoutVars>
          <dgm:bulletEnabled val="1"/>
        </dgm:presLayoutVars>
      </dgm:prSet>
      <dgm:spPr/>
      <dgm:t>
        <a:bodyPr/>
        <a:lstStyle/>
        <a:p>
          <a:endParaRPr lang="fr-BE"/>
        </a:p>
      </dgm:t>
    </dgm:pt>
    <dgm:pt modelId="{93FD43DD-A47C-4455-A3B4-DC5F2CC46BBA}" type="pres">
      <dgm:prSet presAssocID="{5C0B7A59-05B3-4DBB-A883-77E3DA7E5190}" presName="spNode" presStyleCnt="0"/>
      <dgm:spPr/>
    </dgm:pt>
    <dgm:pt modelId="{3A3A59C0-5773-4B14-AB17-C1EB987E4735}" type="pres">
      <dgm:prSet presAssocID="{6D7950C5-6008-443A-8B6E-25EF9C1C146A}" presName="sibTrans" presStyleLbl="sibTrans1D1" presStyleIdx="5" presStyleCnt="6"/>
      <dgm:spPr/>
      <dgm:t>
        <a:bodyPr/>
        <a:lstStyle/>
        <a:p>
          <a:endParaRPr lang="fr-BE"/>
        </a:p>
      </dgm:t>
    </dgm:pt>
  </dgm:ptLst>
  <dgm:cxnLst>
    <dgm:cxn modelId="{82473FEB-5EC2-4640-97E3-63C6ADFC17BD}" srcId="{10D06FEC-E9C2-44E3-97B5-D0C9EB486F7C}" destId="{A38BA574-E879-4168-9122-C379D7F563AE}" srcOrd="0" destOrd="0" parTransId="{DACF0E66-A9CF-46AC-9B07-AF3584FD369E}" sibTransId="{8264AC39-F8C6-436E-AB1A-A92CE738FC77}"/>
    <dgm:cxn modelId="{0E28543F-43BF-4FEA-A0EB-4E09A1A69119}" srcId="{10D06FEC-E9C2-44E3-97B5-D0C9EB486F7C}" destId="{CF553E76-80C2-4A16-B292-07CAC02D5C44}" srcOrd="1" destOrd="0" parTransId="{4BAD2F16-BC11-4A35-B1B2-2D092C478C63}" sibTransId="{8B93C2C5-EB4C-4304-B5C4-6D0C1B2860EE}"/>
    <dgm:cxn modelId="{762D9A46-21AB-439E-A205-E066A23FD424}" type="presOf" srcId="{6E3963E9-A5FA-4F48-AB26-CF8091F41ACB}" destId="{9955B145-EE8E-4AFA-AC61-1142D156429E}" srcOrd="0" destOrd="0" presId="urn:microsoft.com/office/officeart/2005/8/layout/cycle6"/>
    <dgm:cxn modelId="{FB76C9B0-9261-47EA-ACB6-F05499428745}" type="presOf" srcId="{A38BA574-E879-4168-9122-C379D7F563AE}" destId="{B113BA22-728F-4F3E-BEC2-1D9BE2321107}" srcOrd="0" destOrd="0" presId="urn:microsoft.com/office/officeart/2005/8/layout/cycle6"/>
    <dgm:cxn modelId="{DB135BD0-2B50-4C91-9E9E-F7D6A0E96C0B}" type="presOf" srcId="{C4A7F8FB-7428-4276-A8E0-5F0B85A00423}" destId="{70035EFB-AEE6-47C5-A017-6878DDB118E3}" srcOrd="0" destOrd="0" presId="urn:microsoft.com/office/officeart/2005/8/layout/cycle6"/>
    <dgm:cxn modelId="{9EE94A57-AF52-4A63-A140-8C117B597B40}" type="presOf" srcId="{5C0B7A59-05B3-4DBB-A883-77E3DA7E5190}" destId="{685B6102-C8E3-4CAB-B416-60FDBAE28F76}" srcOrd="0" destOrd="0" presId="urn:microsoft.com/office/officeart/2005/8/layout/cycle6"/>
    <dgm:cxn modelId="{6481E1E9-DA98-43BA-86A8-604F9AD871F2}" type="presOf" srcId="{B701E703-62F7-4C23-B82B-CBA64D347662}" destId="{CF67E221-21C2-4A3B-A06C-94F05C981038}" srcOrd="0" destOrd="0" presId="urn:microsoft.com/office/officeart/2005/8/layout/cycle6"/>
    <dgm:cxn modelId="{D8A4B47E-E0EF-453B-A7F0-6B20FB26861E}" type="presOf" srcId="{1DEDCFFE-DF84-472E-89EA-EE4A7CD3832A}" destId="{D2223CB5-3159-4B4B-B9A9-938DB8009352}" srcOrd="0" destOrd="0" presId="urn:microsoft.com/office/officeart/2005/8/layout/cycle6"/>
    <dgm:cxn modelId="{34903710-1B9B-4E8F-9B99-E6F8511D9A21}" type="presOf" srcId="{8B93C2C5-EB4C-4304-B5C4-6D0C1B2860EE}" destId="{B5114A8A-753A-4393-A5B4-A149002D9AFB}" srcOrd="0" destOrd="0" presId="urn:microsoft.com/office/officeart/2005/8/layout/cycle6"/>
    <dgm:cxn modelId="{810F3165-513F-40D4-B000-BEEAD4FBBF14}" srcId="{10D06FEC-E9C2-44E3-97B5-D0C9EB486F7C}" destId="{A3A332B3-4332-4718-B86A-C13C887D59FF}" srcOrd="4" destOrd="0" parTransId="{9F404D22-C7FC-4505-B8FA-E9AC287B6902}" sibTransId="{B701E703-62F7-4C23-B82B-CBA64D347662}"/>
    <dgm:cxn modelId="{43A7EF6A-E657-40FC-A46D-13866D5F6303}" type="presOf" srcId="{10D06FEC-E9C2-44E3-97B5-D0C9EB486F7C}" destId="{88FE291C-7F54-4056-B343-5F36711F5BA2}" srcOrd="0" destOrd="0" presId="urn:microsoft.com/office/officeart/2005/8/layout/cycle6"/>
    <dgm:cxn modelId="{1FF45FA5-3D48-4FC9-B28B-DCD9E6C70B59}" srcId="{10D06FEC-E9C2-44E3-97B5-D0C9EB486F7C}" destId="{47B72170-0081-41EC-A2F6-5737DE37131F}" srcOrd="3" destOrd="0" parTransId="{A03318A3-B7B1-45D8-A470-D8604D4989FB}" sibTransId="{6E3963E9-A5FA-4F48-AB26-CF8091F41ACB}"/>
    <dgm:cxn modelId="{46E92857-856B-4249-932C-C7F51C04C2A2}" type="presOf" srcId="{8264AC39-F8C6-436E-AB1A-A92CE738FC77}" destId="{0152C5DF-6C81-4F51-8F6E-1519A85A7F99}" srcOrd="0" destOrd="0" presId="urn:microsoft.com/office/officeart/2005/8/layout/cycle6"/>
    <dgm:cxn modelId="{ADFE0AF9-0B68-48B9-9CEE-DB6FAA67167D}" type="presOf" srcId="{47B72170-0081-41EC-A2F6-5737DE37131F}" destId="{75B8F779-F712-4F3C-8B03-36109010F66E}" srcOrd="0" destOrd="0" presId="urn:microsoft.com/office/officeart/2005/8/layout/cycle6"/>
    <dgm:cxn modelId="{77E1BA29-A67A-4619-934F-37819420D7EE}" type="presOf" srcId="{CF553E76-80C2-4A16-B292-07CAC02D5C44}" destId="{E348B7E1-2B10-4557-B369-5FC8450C54D7}" srcOrd="0" destOrd="0" presId="urn:microsoft.com/office/officeart/2005/8/layout/cycle6"/>
    <dgm:cxn modelId="{A987C042-8B62-4BA5-A2C5-1162ADA7B009}" type="presOf" srcId="{A3A332B3-4332-4718-B86A-C13C887D59FF}" destId="{FAF6FED3-C610-47FB-BE77-3C46493A6479}" srcOrd="0" destOrd="0" presId="urn:microsoft.com/office/officeart/2005/8/layout/cycle6"/>
    <dgm:cxn modelId="{EA789E58-0037-47D4-9263-D78F66450151}" type="presOf" srcId="{6D7950C5-6008-443A-8B6E-25EF9C1C146A}" destId="{3A3A59C0-5773-4B14-AB17-C1EB987E4735}" srcOrd="0" destOrd="0" presId="urn:microsoft.com/office/officeart/2005/8/layout/cycle6"/>
    <dgm:cxn modelId="{D433955C-D76E-4CD1-8AB1-CCD868B00693}" srcId="{10D06FEC-E9C2-44E3-97B5-D0C9EB486F7C}" destId="{5C0B7A59-05B3-4DBB-A883-77E3DA7E5190}" srcOrd="5" destOrd="0" parTransId="{81FB0FB4-5869-401F-82EA-6AE8A5183866}" sibTransId="{6D7950C5-6008-443A-8B6E-25EF9C1C146A}"/>
    <dgm:cxn modelId="{6AFC123C-1AB6-4B98-985B-2CDEB6DB511D}" srcId="{10D06FEC-E9C2-44E3-97B5-D0C9EB486F7C}" destId="{1DEDCFFE-DF84-472E-89EA-EE4A7CD3832A}" srcOrd="2" destOrd="0" parTransId="{0EDBB1D4-B136-4639-8F11-29B14D323DC5}" sibTransId="{C4A7F8FB-7428-4276-A8E0-5F0B85A00423}"/>
    <dgm:cxn modelId="{75AFF724-4C53-46F4-81F4-42B079B33E80}" type="presParOf" srcId="{88FE291C-7F54-4056-B343-5F36711F5BA2}" destId="{B113BA22-728F-4F3E-BEC2-1D9BE2321107}" srcOrd="0" destOrd="0" presId="urn:microsoft.com/office/officeart/2005/8/layout/cycle6"/>
    <dgm:cxn modelId="{D0B0149F-F268-43EC-BC71-1D2AED487B4A}" type="presParOf" srcId="{88FE291C-7F54-4056-B343-5F36711F5BA2}" destId="{C8DFCA37-855E-4E67-AEF2-00731F1F13C2}" srcOrd="1" destOrd="0" presId="urn:microsoft.com/office/officeart/2005/8/layout/cycle6"/>
    <dgm:cxn modelId="{24F1BDDD-880C-4D9D-A7EC-084DDD9562C6}" type="presParOf" srcId="{88FE291C-7F54-4056-B343-5F36711F5BA2}" destId="{0152C5DF-6C81-4F51-8F6E-1519A85A7F99}" srcOrd="2" destOrd="0" presId="urn:microsoft.com/office/officeart/2005/8/layout/cycle6"/>
    <dgm:cxn modelId="{C0A44DE9-E327-4C81-B6F4-79D53002676A}" type="presParOf" srcId="{88FE291C-7F54-4056-B343-5F36711F5BA2}" destId="{E348B7E1-2B10-4557-B369-5FC8450C54D7}" srcOrd="3" destOrd="0" presId="urn:microsoft.com/office/officeart/2005/8/layout/cycle6"/>
    <dgm:cxn modelId="{85D010F2-19DE-45E6-AD5D-E7279A56EF0C}" type="presParOf" srcId="{88FE291C-7F54-4056-B343-5F36711F5BA2}" destId="{FCA32011-A12D-40B8-A53A-9CADF807E203}" srcOrd="4" destOrd="0" presId="urn:microsoft.com/office/officeart/2005/8/layout/cycle6"/>
    <dgm:cxn modelId="{D2283F3B-9688-48C3-90BB-7AAFC41449DD}" type="presParOf" srcId="{88FE291C-7F54-4056-B343-5F36711F5BA2}" destId="{B5114A8A-753A-4393-A5B4-A149002D9AFB}" srcOrd="5" destOrd="0" presId="urn:microsoft.com/office/officeart/2005/8/layout/cycle6"/>
    <dgm:cxn modelId="{9184D49E-E766-462F-9917-36B1A6001BB9}" type="presParOf" srcId="{88FE291C-7F54-4056-B343-5F36711F5BA2}" destId="{D2223CB5-3159-4B4B-B9A9-938DB8009352}" srcOrd="6" destOrd="0" presId="urn:microsoft.com/office/officeart/2005/8/layout/cycle6"/>
    <dgm:cxn modelId="{DAE6B03E-56D6-45EA-9917-8A1B1C87F6B0}" type="presParOf" srcId="{88FE291C-7F54-4056-B343-5F36711F5BA2}" destId="{D0D0221C-1CF9-49C2-BD52-2DBE292EB7FA}" srcOrd="7" destOrd="0" presId="urn:microsoft.com/office/officeart/2005/8/layout/cycle6"/>
    <dgm:cxn modelId="{71D28200-9017-43F7-B464-82C944731A34}" type="presParOf" srcId="{88FE291C-7F54-4056-B343-5F36711F5BA2}" destId="{70035EFB-AEE6-47C5-A017-6878DDB118E3}" srcOrd="8" destOrd="0" presId="urn:microsoft.com/office/officeart/2005/8/layout/cycle6"/>
    <dgm:cxn modelId="{635CE973-A99F-43F1-8240-B73CD9BB9BF1}" type="presParOf" srcId="{88FE291C-7F54-4056-B343-5F36711F5BA2}" destId="{75B8F779-F712-4F3C-8B03-36109010F66E}" srcOrd="9" destOrd="0" presId="urn:microsoft.com/office/officeart/2005/8/layout/cycle6"/>
    <dgm:cxn modelId="{1D5628B3-B34D-469A-821E-E2ABF89FEA06}" type="presParOf" srcId="{88FE291C-7F54-4056-B343-5F36711F5BA2}" destId="{C32BB98F-B0D5-4552-866A-5BEECD78A565}" srcOrd="10" destOrd="0" presId="urn:microsoft.com/office/officeart/2005/8/layout/cycle6"/>
    <dgm:cxn modelId="{61EEC3AF-2406-4196-9C32-AE970F495804}" type="presParOf" srcId="{88FE291C-7F54-4056-B343-5F36711F5BA2}" destId="{9955B145-EE8E-4AFA-AC61-1142D156429E}" srcOrd="11" destOrd="0" presId="urn:microsoft.com/office/officeart/2005/8/layout/cycle6"/>
    <dgm:cxn modelId="{FB9FE2C5-99C7-4F36-A0CE-003EA6572680}" type="presParOf" srcId="{88FE291C-7F54-4056-B343-5F36711F5BA2}" destId="{FAF6FED3-C610-47FB-BE77-3C46493A6479}" srcOrd="12" destOrd="0" presId="urn:microsoft.com/office/officeart/2005/8/layout/cycle6"/>
    <dgm:cxn modelId="{8C6B0D2F-2177-4F07-AF3A-DC07BABD2828}" type="presParOf" srcId="{88FE291C-7F54-4056-B343-5F36711F5BA2}" destId="{5912C8B6-CD78-40D4-99F7-AB13B3BEF126}" srcOrd="13" destOrd="0" presId="urn:microsoft.com/office/officeart/2005/8/layout/cycle6"/>
    <dgm:cxn modelId="{3AF90003-9C16-4038-B81E-30C19770CCCE}" type="presParOf" srcId="{88FE291C-7F54-4056-B343-5F36711F5BA2}" destId="{CF67E221-21C2-4A3B-A06C-94F05C981038}" srcOrd="14" destOrd="0" presId="urn:microsoft.com/office/officeart/2005/8/layout/cycle6"/>
    <dgm:cxn modelId="{D9D180C5-2CC9-410F-9A42-0C8B7E5A6610}" type="presParOf" srcId="{88FE291C-7F54-4056-B343-5F36711F5BA2}" destId="{685B6102-C8E3-4CAB-B416-60FDBAE28F76}" srcOrd="15" destOrd="0" presId="urn:microsoft.com/office/officeart/2005/8/layout/cycle6"/>
    <dgm:cxn modelId="{79860B65-BCA5-4689-9E1C-37535397AFEF}" type="presParOf" srcId="{88FE291C-7F54-4056-B343-5F36711F5BA2}" destId="{93FD43DD-A47C-4455-A3B4-DC5F2CC46BBA}" srcOrd="16" destOrd="0" presId="urn:microsoft.com/office/officeart/2005/8/layout/cycle6"/>
    <dgm:cxn modelId="{3AF3AE02-5FEC-40E7-B6AC-01FA02D80A42}" type="presParOf" srcId="{88FE291C-7F54-4056-B343-5F36711F5BA2}" destId="{3A3A59C0-5773-4B14-AB17-C1EB987E4735}" srcOrd="17"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89341-FD0B-491F-900A-485FC1290BB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BE"/>
        </a:p>
      </dgm:t>
    </dgm:pt>
    <dgm:pt modelId="{2F4C271E-7CFC-455B-BB84-19292254C0B0}">
      <dgm:prSet phldrT="[Texte]" custT="1"/>
      <dgm:spPr>
        <a:solidFill>
          <a:srgbClr val="68A232"/>
        </a:solidFill>
      </dgm:spPr>
      <dgm:t>
        <a:bodyPr/>
        <a:lstStyle/>
        <a:p>
          <a:r>
            <a:rPr lang="fr-BE" sz="2400" dirty="0" smtClean="0"/>
            <a:t>Objectifs</a:t>
          </a:r>
          <a:endParaRPr lang="fr-BE" sz="2400" dirty="0"/>
        </a:p>
      </dgm:t>
    </dgm:pt>
    <dgm:pt modelId="{1E272A98-105C-442B-9677-E3DE5D1D7B94}" type="parTrans" cxnId="{A70550EE-60FE-4EAD-BF44-55EE51A60D1E}">
      <dgm:prSet/>
      <dgm:spPr/>
      <dgm:t>
        <a:bodyPr/>
        <a:lstStyle/>
        <a:p>
          <a:endParaRPr lang="fr-BE"/>
        </a:p>
      </dgm:t>
    </dgm:pt>
    <dgm:pt modelId="{CBA04C4D-8CE0-49A4-BBBD-0F1313D58A2E}" type="sibTrans" cxnId="{A70550EE-60FE-4EAD-BF44-55EE51A60D1E}">
      <dgm:prSet/>
      <dgm:spPr/>
      <dgm:t>
        <a:bodyPr/>
        <a:lstStyle/>
        <a:p>
          <a:endParaRPr lang="fr-BE"/>
        </a:p>
      </dgm:t>
    </dgm:pt>
    <dgm:pt modelId="{4131A540-E677-4E9A-AD5E-945FC050B71D}">
      <dgm:prSet phldrT="[Texte]" custT="1"/>
      <dgm:spPr>
        <a:solidFill>
          <a:srgbClr val="68A232"/>
        </a:solidFill>
      </dgm:spPr>
      <dgm:t>
        <a:bodyPr/>
        <a:lstStyle/>
        <a:p>
          <a:r>
            <a:rPr lang="fr-BE" sz="2400" dirty="0" smtClean="0"/>
            <a:t>Résultats</a:t>
          </a:r>
          <a:endParaRPr lang="fr-BE" sz="2400" dirty="0"/>
        </a:p>
      </dgm:t>
    </dgm:pt>
    <dgm:pt modelId="{E7C648B3-47F3-4C50-915B-8DF3FAB6C693}" type="parTrans" cxnId="{6E37C3BB-B486-4C95-8478-F9E2C9CE9150}">
      <dgm:prSet/>
      <dgm:spPr/>
      <dgm:t>
        <a:bodyPr/>
        <a:lstStyle/>
        <a:p>
          <a:endParaRPr lang="fr-BE"/>
        </a:p>
      </dgm:t>
    </dgm:pt>
    <dgm:pt modelId="{55036A12-1B57-43B4-9319-D769AAF8AA46}" type="sibTrans" cxnId="{6E37C3BB-B486-4C95-8478-F9E2C9CE9150}">
      <dgm:prSet/>
      <dgm:spPr/>
      <dgm:t>
        <a:bodyPr/>
        <a:lstStyle/>
        <a:p>
          <a:endParaRPr lang="fr-BE"/>
        </a:p>
      </dgm:t>
    </dgm:pt>
    <dgm:pt modelId="{8F4BC816-4C7E-4D70-82CB-C6D285040DE2}">
      <dgm:prSet phldrT="[Texte]" custT="1"/>
      <dgm:spPr/>
      <dgm:t>
        <a:bodyPr/>
        <a:lstStyle/>
        <a:p>
          <a:r>
            <a:rPr lang="fr-BE" sz="2200" dirty="0" smtClean="0"/>
            <a:t>AEE : </a:t>
          </a:r>
          <a:r>
            <a:rPr lang="fr-BE" sz="2200" b="1" dirty="0" smtClean="0"/>
            <a:t>16,5%</a:t>
          </a:r>
          <a:endParaRPr lang="fr-BE" sz="2200" dirty="0"/>
        </a:p>
      </dgm:t>
    </dgm:pt>
    <dgm:pt modelId="{CF8869E2-EF68-4DFB-B2A7-D0FBCD17283B}" type="parTrans" cxnId="{ECC37406-1BEA-4755-B417-40231B0CBD40}">
      <dgm:prSet/>
      <dgm:spPr/>
      <dgm:t>
        <a:bodyPr/>
        <a:lstStyle/>
        <a:p>
          <a:endParaRPr lang="fr-BE"/>
        </a:p>
      </dgm:t>
    </dgm:pt>
    <dgm:pt modelId="{47607596-67C1-4D9C-A1CE-E129C085C736}" type="sibTrans" cxnId="{ECC37406-1BEA-4755-B417-40231B0CBD40}">
      <dgm:prSet/>
      <dgm:spPr/>
      <dgm:t>
        <a:bodyPr/>
        <a:lstStyle/>
        <a:p>
          <a:endParaRPr lang="fr-BE"/>
        </a:p>
      </dgm:t>
    </dgm:pt>
    <dgm:pt modelId="{5D8CEE44-9686-45A9-951E-A1519E861F5E}">
      <dgm:prSet phldrT="[Texte]" custT="1"/>
      <dgm:spPr/>
      <dgm:t>
        <a:bodyPr/>
        <a:lstStyle/>
        <a:p>
          <a:r>
            <a:rPr lang="fr-BE" sz="2200" dirty="0" smtClean="0"/>
            <a:t>ACO</a:t>
          </a:r>
          <a:r>
            <a:rPr lang="fr-BE" sz="2200" baseline="-25000" dirty="0" smtClean="0"/>
            <a:t>2</a:t>
          </a:r>
          <a:r>
            <a:rPr lang="fr-BE" sz="2200" dirty="0" smtClean="0"/>
            <a:t> : </a:t>
          </a:r>
          <a:r>
            <a:rPr lang="fr-BE" sz="2200" b="1" dirty="0" smtClean="0"/>
            <a:t>19,3%</a:t>
          </a:r>
          <a:endParaRPr lang="fr-BE" sz="2200" dirty="0"/>
        </a:p>
      </dgm:t>
    </dgm:pt>
    <dgm:pt modelId="{12355902-9BEA-4314-B7AB-714ADD340F8E}" type="parTrans" cxnId="{8B579003-76E8-4693-B1F6-05CA350AABAA}">
      <dgm:prSet/>
      <dgm:spPr/>
      <dgm:t>
        <a:bodyPr/>
        <a:lstStyle/>
        <a:p>
          <a:endParaRPr lang="fr-BE"/>
        </a:p>
      </dgm:t>
    </dgm:pt>
    <dgm:pt modelId="{E085D282-6E85-464F-A6ED-611BDC702B49}" type="sibTrans" cxnId="{8B579003-76E8-4693-B1F6-05CA350AABAA}">
      <dgm:prSet/>
      <dgm:spPr/>
      <dgm:t>
        <a:bodyPr/>
        <a:lstStyle/>
        <a:p>
          <a:endParaRPr lang="fr-BE"/>
        </a:p>
      </dgm:t>
    </dgm:pt>
    <dgm:pt modelId="{486EB4E5-5339-482D-8DD9-2AA8138DB66F}">
      <dgm:prSet phldrT="[Texte]" custT="1"/>
      <dgm:spPr/>
      <dgm:t>
        <a:bodyPr/>
        <a:lstStyle/>
        <a:p>
          <a:r>
            <a:rPr lang="fr-BE" sz="2200" dirty="0" smtClean="0"/>
            <a:t>ACO</a:t>
          </a:r>
          <a:r>
            <a:rPr lang="fr-BE" sz="2200" baseline="-25000" dirty="0" smtClean="0"/>
            <a:t>2</a:t>
          </a:r>
          <a:r>
            <a:rPr lang="fr-BE" sz="2200" dirty="0" smtClean="0"/>
            <a:t> : </a:t>
          </a:r>
          <a:r>
            <a:rPr lang="fr-BE" sz="2200" b="1" dirty="0" smtClean="0"/>
            <a:t>13,7%</a:t>
          </a:r>
          <a:r>
            <a:rPr lang="fr-BE" sz="2200" dirty="0" smtClean="0"/>
            <a:t> </a:t>
          </a:r>
          <a:endParaRPr lang="fr-BE" sz="2200" dirty="0"/>
        </a:p>
      </dgm:t>
    </dgm:pt>
    <dgm:pt modelId="{F0A9F359-EF63-4894-85AB-5250C76703FE}" type="sibTrans" cxnId="{83B3D33F-E3FB-4F47-9CE7-4AEBD0138139}">
      <dgm:prSet/>
      <dgm:spPr/>
      <dgm:t>
        <a:bodyPr/>
        <a:lstStyle/>
        <a:p>
          <a:endParaRPr lang="fr-BE"/>
        </a:p>
      </dgm:t>
    </dgm:pt>
    <dgm:pt modelId="{A367C28C-2F7A-4D01-B6B3-06A7D941F28F}" type="parTrans" cxnId="{83B3D33F-E3FB-4F47-9CE7-4AEBD0138139}">
      <dgm:prSet/>
      <dgm:spPr/>
      <dgm:t>
        <a:bodyPr/>
        <a:lstStyle/>
        <a:p>
          <a:endParaRPr lang="fr-BE"/>
        </a:p>
      </dgm:t>
    </dgm:pt>
    <dgm:pt modelId="{92A7FA2D-6430-47E0-A973-388188F0D4C2}">
      <dgm:prSet phldrT="[Texte]" custT="1"/>
      <dgm:spPr/>
      <dgm:t>
        <a:bodyPr/>
        <a:lstStyle/>
        <a:p>
          <a:r>
            <a:rPr lang="fr-BE" sz="2200" dirty="0" smtClean="0"/>
            <a:t>AEE : </a:t>
          </a:r>
          <a:r>
            <a:rPr lang="fr-BE" sz="2200" b="1" dirty="0" smtClean="0"/>
            <a:t>13,8%</a:t>
          </a:r>
          <a:r>
            <a:rPr lang="fr-BE" sz="2200" dirty="0" smtClean="0"/>
            <a:t> </a:t>
          </a:r>
          <a:endParaRPr lang="fr-BE" sz="2200" dirty="0"/>
        </a:p>
      </dgm:t>
    </dgm:pt>
    <dgm:pt modelId="{23897ECC-7960-450A-889A-48E8D20C067E}" type="parTrans" cxnId="{F4EEA246-2A08-44A4-8446-AAF54522EF80}">
      <dgm:prSet/>
      <dgm:spPr/>
      <dgm:t>
        <a:bodyPr/>
        <a:lstStyle/>
        <a:p>
          <a:endParaRPr lang="fr-FR"/>
        </a:p>
      </dgm:t>
    </dgm:pt>
    <dgm:pt modelId="{041A8C2B-60C3-4232-ADC2-1006E7E736EE}" type="sibTrans" cxnId="{F4EEA246-2A08-44A4-8446-AAF54522EF80}">
      <dgm:prSet/>
      <dgm:spPr/>
      <dgm:t>
        <a:bodyPr/>
        <a:lstStyle/>
        <a:p>
          <a:endParaRPr lang="fr-FR"/>
        </a:p>
      </dgm:t>
    </dgm:pt>
    <dgm:pt modelId="{5658929B-3426-4E99-B8FD-F64FCCEFD7AA}" type="pres">
      <dgm:prSet presAssocID="{FE789341-FD0B-491F-900A-485FC1290BB4}" presName="Name0" presStyleCnt="0">
        <dgm:presLayoutVars>
          <dgm:dir/>
          <dgm:animLvl val="lvl"/>
          <dgm:resizeHandles/>
        </dgm:presLayoutVars>
      </dgm:prSet>
      <dgm:spPr/>
      <dgm:t>
        <a:bodyPr/>
        <a:lstStyle/>
        <a:p>
          <a:endParaRPr lang="fr-FR"/>
        </a:p>
      </dgm:t>
    </dgm:pt>
    <dgm:pt modelId="{EFC52EA7-E5DA-49DA-A9B7-F9900BAEBFA5}" type="pres">
      <dgm:prSet presAssocID="{2F4C271E-7CFC-455B-BB84-19292254C0B0}" presName="linNode" presStyleCnt="0"/>
      <dgm:spPr/>
    </dgm:pt>
    <dgm:pt modelId="{053CABD3-9929-41DA-BCF1-3A8096012BB9}" type="pres">
      <dgm:prSet presAssocID="{2F4C271E-7CFC-455B-BB84-19292254C0B0}" presName="parentShp" presStyleLbl="node1" presStyleIdx="0" presStyleCnt="2" custScaleX="72335">
        <dgm:presLayoutVars>
          <dgm:bulletEnabled val="1"/>
        </dgm:presLayoutVars>
      </dgm:prSet>
      <dgm:spPr/>
      <dgm:t>
        <a:bodyPr/>
        <a:lstStyle/>
        <a:p>
          <a:endParaRPr lang="fr-BE"/>
        </a:p>
      </dgm:t>
    </dgm:pt>
    <dgm:pt modelId="{869ACB61-D0C1-4C41-8F93-15F0EF5D5AE7}" type="pres">
      <dgm:prSet presAssocID="{2F4C271E-7CFC-455B-BB84-19292254C0B0}" presName="childShp" presStyleLbl="bgAccFollowNode1" presStyleIdx="0" presStyleCnt="2" custScaleX="100735" custScaleY="70009">
        <dgm:presLayoutVars>
          <dgm:bulletEnabled val="1"/>
        </dgm:presLayoutVars>
      </dgm:prSet>
      <dgm:spPr/>
      <dgm:t>
        <a:bodyPr/>
        <a:lstStyle/>
        <a:p>
          <a:endParaRPr lang="fr-BE"/>
        </a:p>
      </dgm:t>
    </dgm:pt>
    <dgm:pt modelId="{7038E5B2-334B-4B7D-BF97-093173C5AB22}" type="pres">
      <dgm:prSet presAssocID="{CBA04C4D-8CE0-49A4-BBBD-0F1313D58A2E}" presName="spacing" presStyleCnt="0"/>
      <dgm:spPr/>
    </dgm:pt>
    <dgm:pt modelId="{0A453991-556D-4908-A6A2-343501C085D1}" type="pres">
      <dgm:prSet presAssocID="{4131A540-E677-4E9A-AD5E-945FC050B71D}" presName="linNode" presStyleCnt="0"/>
      <dgm:spPr/>
    </dgm:pt>
    <dgm:pt modelId="{44402404-7AAF-433F-B8B3-871ECDE13641}" type="pres">
      <dgm:prSet presAssocID="{4131A540-E677-4E9A-AD5E-945FC050B71D}" presName="parentShp" presStyleLbl="node1" presStyleIdx="1" presStyleCnt="2" custScaleX="72335">
        <dgm:presLayoutVars>
          <dgm:bulletEnabled val="1"/>
        </dgm:presLayoutVars>
      </dgm:prSet>
      <dgm:spPr/>
      <dgm:t>
        <a:bodyPr/>
        <a:lstStyle/>
        <a:p>
          <a:endParaRPr lang="fr-BE"/>
        </a:p>
      </dgm:t>
    </dgm:pt>
    <dgm:pt modelId="{4396735A-D2A6-4342-AC11-6E3EB8ADFB9D}" type="pres">
      <dgm:prSet presAssocID="{4131A540-E677-4E9A-AD5E-945FC050B71D}" presName="childShp" presStyleLbl="bgAccFollowNode1" presStyleIdx="1" presStyleCnt="2" custScaleX="100735" custScaleY="70044">
        <dgm:presLayoutVars>
          <dgm:bulletEnabled val="1"/>
        </dgm:presLayoutVars>
      </dgm:prSet>
      <dgm:spPr/>
      <dgm:t>
        <a:bodyPr/>
        <a:lstStyle/>
        <a:p>
          <a:endParaRPr lang="fr-FR"/>
        </a:p>
      </dgm:t>
    </dgm:pt>
  </dgm:ptLst>
  <dgm:cxnLst>
    <dgm:cxn modelId="{83B3D33F-E3FB-4F47-9CE7-4AEBD0138139}" srcId="{2F4C271E-7CFC-455B-BB84-19292254C0B0}" destId="{486EB4E5-5339-482D-8DD9-2AA8138DB66F}" srcOrd="1" destOrd="0" parTransId="{A367C28C-2F7A-4D01-B6B3-06A7D941F28F}" sibTransId="{F0A9F359-EF63-4894-85AB-5250C76703FE}"/>
    <dgm:cxn modelId="{8B579003-76E8-4693-B1F6-05CA350AABAA}" srcId="{4131A540-E677-4E9A-AD5E-945FC050B71D}" destId="{5D8CEE44-9686-45A9-951E-A1519E861F5E}" srcOrd="1" destOrd="0" parTransId="{12355902-9BEA-4314-B7AB-714ADD340F8E}" sibTransId="{E085D282-6E85-464F-A6ED-611BDC702B49}"/>
    <dgm:cxn modelId="{6E37C3BB-B486-4C95-8478-F9E2C9CE9150}" srcId="{FE789341-FD0B-491F-900A-485FC1290BB4}" destId="{4131A540-E677-4E9A-AD5E-945FC050B71D}" srcOrd="1" destOrd="0" parTransId="{E7C648B3-47F3-4C50-915B-8DF3FAB6C693}" sibTransId="{55036A12-1B57-43B4-9319-D769AAF8AA46}"/>
    <dgm:cxn modelId="{5BC8D6D5-1B99-4079-ADFF-0F77955220C0}" type="presOf" srcId="{92A7FA2D-6430-47E0-A973-388188F0D4C2}" destId="{869ACB61-D0C1-4C41-8F93-15F0EF5D5AE7}" srcOrd="0" destOrd="0" presId="urn:microsoft.com/office/officeart/2005/8/layout/vList6"/>
    <dgm:cxn modelId="{1E0A52DE-38B1-48D7-8C0D-5C6AE060855C}" type="presOf" srcId="{4131A540-E677-4E9A-AD5E-945FC050B71D}" destId="{44402404-7AAF-433F-B8B3-871ECDE13641}" srcOrd="0" destOrd="0" presId="urn:microsoft.com/office/officeart/2005/8/layout/vList6"/>
    <dgm:cxn modelId="{0272796E-223D-43CC-9919-1B5A60CB263D}" type="presOf" srcId="{FE789341-FD0B-491F-900A-485FC1290BB4}" destId="{5658929B-3426-4E99-B8FD-F64FCCEFD7AA}" srcOrd="0" destOrd="0" presId="urn:microsoft.com/office/officeart/2005/8/layout/vList6"/>
    <dgm:cxn modelId="{B6D1617D-828F-471D-B952-F08043245420}" type="presOf" srcId="{8F4BC816-4C7E-4D70-82CB-C6D285040DE2}" destId="{4396735A-D2A6-4342-AC11-6E3EB8ADFB9D}" srcOrd="0" destOrd="0" presId="urn:microsoft.com/office/officeart/2005/8/layout/vList6"/>
    <dgm:cxn modelId="{0B0B9E13-87D9-46C0-8A68-8B364049C21E}" type="presOf" srcId="{486EB4E5-5339-482D-8DD9-2AA8138DB66F}" destId="{869ACB61-D0C1-4C41-8F93-15F0EF5D5AE7}" srcOrd="0" destOrd="1" presId="urn:microsoft.com/office/officeart/2005/8/layout/vList6"/>
    <dgm:cxn modelId="{FB43681D-469C-40AF-B506-00099234F9F6}" type="presOf" srcId="{5D8CEE44-9686-45A9-951E-A1519E861F5E}" destId="{4396735A-D2A6-4342-AC11-6E3EB8ADFB9D}" srcOrd="0" destOrd="1" presId="urn:microsoft.com/office/officeart/2005/8/layout/vList6"/>
    <dgm:cxn modelId="{F4EEA246-2A08-44A4-8446-AAF54522EF80}" srcId="{2F4C271E-7CFC-455B-BB84-19292254C0B0}" destId="{92A7FA2D-6430-47E0-A973-388188F0D4C2}" srcOrd="0" destOrd="0" parTransId="{23897ECC-7960-450A-889A-48E8D20C067E}" sibTransId="{041A8C2B-60C3-4232-ADC2-1006E7E736EE}"/>
    <dgm:cxn modelId="{ECC37406-1BEA-4755-B417-40231B0CBD40}" srcId="{4131A540-E677-4E9A-AD5E-945FC050B71D}" destId="{8F4BC816-4C7E-4D70-82CB-C6D285040DE2}" srcOrd="0" destOrd="0" parTransId="{CF8869E2-EF68-4DFB-B2A7-D0FBCD17283B}" sibTransId="{47607596-67C1-4D9C-A1CE-E129C085C736}"/>
    <dgm:cxn modelId="{A70550EE-60FE-4EAD-BF44-55EE51A60D1E}" srcId="{FE789341-FD0B-491F-900A-485FC1290BB4}" destId="{2F4C271E-7CFC-455B-BB84-19292254C0B0}" srcOrd="0" destOrd="0" parTransId="{1E272A98-105C-442B-9677-E3DE5D1D7B94}" sibTransId="{CBA04C4D-8CE0-49A4-BBBD-0F1313D58A2E}"/>
    <dgm:cxn modelId="{E61692BE-E1B0-4E3E-B2BD-B67CA6B653AE}" type="presOf" srcId="{2F4C271E-7CFC-455B-BB84-19292254C0B0}" destId="{053CABD3-9929-41DA-BCF1-3A8096012BB9}" srcOrd="0" destOrd="0" presId="urn:microsoft.com/office/officeart/2005/8/layout/vList6"/>
    <dgm:cxn modelId="{2F944B93-3965-4AA1-8217-4CEB885509E3}" type="presParOf" srcId="{5658929B-3426-4E99-B8FD-F64FCCEFD7AA}" destId="{EFC52EA7-E5DA-49DA-A9B7-F9900BAEBFA5}" srcOrd="0" destOrd="0" presId="urn:microsoft.com/office/officeart/2005/8/layout/vList6"/>
    <dgm:cxn modelId="{07B087AD-A8D7-41CD-B19E-3F07E5F3A624}" type="presParOf" srcId="{EFC52EA7-E5DA-49DA-A9B7-F9900BAEBFA5}" destId="{053CABD3-9929-41DA-BCF1-3A8096012BB9}" srcOrd="0" destOrd="0" presId="urn:microsoft.com/office/officeart/2005/8/layout/vList6"/>
    <dgm:cxn modelId="{011BE5D8-C652-4F41-942C-844C968272BA}" type="presParOf" srcId="{EFC52EA7-E5DA-49DA-A9B7-F9900BAEBFA5}" destId="{869ACB61-D0C1-4C41-8F93-15F0EF5D5AE7}" srcOrd="1" destOrd="0" presId="urn:microsoft.com/office/officeart/2005/8/layout/vList6"/>
    <dgm:cxn modelId="{90768AFD-1675-42D6-B0EB-38E9A44380F6}" type="presParOf" srcId="{5658929B-3426-4E99-B8FD-F64FCCEFD7AA}" destId="{7038E5B2-334B-4B7D-BF97-093173C5AB22}" srcOrd="1" destOrd="0" presId="urn:microsoft.com/office/officeart/2005/8/layout/vList6"/>
    <dgm:cxn modelId="{AC160550-605F-4E7A-B1A0-85DB198F620C}" type="presParOf" srcId="{5658929B-3426-4E99-B8FD-F64FCCEFD7AA}" destId="{0A453991-556D-4908-A6A2-343501C085D1}" srcOrd="2" destOrd="0" presId="urn:microsoft.com/office/officeart/2005/8/layout/vList6"/>
    <dgm:cxn modelId="{A713EF05-7622-4C09-8138-58918DB24B5D}" type="presParOf" srcId="{0A453991-556D-4908-A6A2-343501C085D1}" destId="{44402404-7AAF-433F-B8B3-871ECDE13641}" srcOrd="0" destOrd="0" presId="urn:microsoft.com/office/officeart/2005/8/layout/vList6"/>
    <dgm:cxn modelId="{9A5F4372-D0BB-4B2B-A73C-BEB9C2999314}" type="presParOf" srcId="{0A453991-556D-4908-A6A2-343501C085D1}" destId="{4396735A-D2A6-4342-AC11-6E3EB8ADFB9D}"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13BA22-728F-4F3E-BEC2-1D9BE2321107}">
      <dsp:nvSpPr>
        <dsp:cNvPr id="0" name=""/>
        <dsp:cNvSpPr/>
      </dsp:nvSpPr>
      <dsp:spPr>
        <a:xfrm>
          <a:off x="1980325" y="-7404"/>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Démarche volontaire</a:t>
          </a:r>
          <a:endParaRPr lang="fr-BE" sz="1200" b="1" kern="1200" dirty="0">
            <a:solidFill>
              <a:schemeClr val="bg1"/>
            </a:solidFill>
          </a:endParaRPr>
        </a:p>
      </dsp:txBody>
      <dsp:txXfrm>
        <a:off x="1980325" y="-7404"/>
        <a:ext cx="1871996" cy="900001"/>
      </dsp:txXfrm>
    </dsp:sp>
    <dsp:sp modelId="{0152C5DF-6C81-4F51-8F6E-1519A85A7F99}">
      <dsp:nvSpPr>
        <dsp:cNvPr id="0" name=""/>
        <dsp:cNvSpPr/>
      </dsp:nvSpPr>
      <dsp:spPr>
        <a:xfrm>
          <a:off x="838640" y="442596"/>
          <a:ext cx="4155366" cy="4155366"/>
        </a:xfrm>
        <a:custGeom>
          <a:avLst/>
          <a:gdLst/>
          <a:ahLst/>
          <a:cxnLst/>
          <a:rect l="0" t="0" r="0" b="0"/>
          <a:pathLst>
            <a:path>
              <a:moveTo>
                <a:pt x="3019305" y="225625"/>
              </a:moveTo>
              <a:arcTo wR="2077683" hR="2077683" stAng="17816979" swAng="1026182"/>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 modelId="{E348B7E1-2B10-4557-B369-5FC8450C54D7}">
      <dsp:nvSpPr>
        <dsp:cNvPr id="0" name=""/>
        <dsp:cNvSpPr/>
      </dsp:nvSpPr>
      <dsp:spPr>
        <a:xfrm>
          <a:off x="3779652" y="1031437"/>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Exploitation connaissances et compétences </a:t>
          </a:r>
        </a:p>
        <a:p>
          <a:pPr lvl="0" algn="ctr" defTabSz="533400">
            <a:lnSpc>
              <a:spcPct val="90000"/>
            </a:lnSpc>
            <a:spcBef>
              <a:spcPct val="0"/>
            </a:spcBef>
            <a:spcAft>
              <a:spcPct val="35000"/>
            </a:spcAft>
          </a:pPr>
          <a:r>
            <a:rPr lang="fr-BE" sz="1200" b="1" kern="1200" dirty="0" smtClean="0">
              <a:solidFill>
                <a:schemeClr val="bg1"/>
              </a:solidFill>
            </a:rPr>
            <a:t>là où elles sont </a:t>
          </a:r>
          <a:endParaRPr lang="fr-BE" sz="1200" b="1" kern="1200" dirty="0">
            <a:solidFill>
              <a:schemeClr val="bg1"/>
            </a:solidFill>
          </a:endParaRPr>
        </a:p>
      </dsp:txBody>
      <dsp:txXfrm>
        <a:off x="3779652" y="1031437"/>
        <a:ext cx="1871996" cy="900001"/>
      </dsp:txXfrm>
    </dsp:sp>
    <dsp:sp modelId="{B5114A8A-753A-4393-A5B4-A149002D9AFB}">
      <dsp:nvSpPr>
        <dsp:cNvPr id="0" name=""/>
        <dsp:cNvSpPr/>
      </dsp:nvSpPr>
      <dsp:spPr>
        <a:xfrm>
          <a:off x="838640" y="442596"/>
          <a:ext cx="4155366" cy="4155366"/>
        </a:xfrm>
        <a:custGeom>
          <a:avLst/>
          <a:gdLst/>
          <a:ahLst/>
          <a:cxnLst/>
          <a:rect l="0" t="0" r="0" b="0"/>
          <a:pathLst>
            <a:path>
              <a:moveTo>
                <a:pt x="4073483" y="1500146"/>
              </a:moveTo>
              <a:arcTo wR="2077683" hR="2077683" stAng="20631648" swAng="1936703"/>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 modelId="{D2223CB5-3159-4B4B-B9A9-938DB8009352}">
      <dsp:nvSpPr>
        <dsp:cNvPr id="0" name=""/>
        <dsp:cNvSpPr/>
      </dsp:nvSpPr>
      <dsp:spPr>
        <a:xfrm>
          <a:off x="3779652" y="3109120"/>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Mutualisation efforts et risques par approche sectorielle</a:t>
          </a:r>
          <a:endParaRPr lang="fr-BE" sz="1200" b="1" kern="1200" dirty="0">
            <a:solidFill>
              <a:schemeClr val="bg1"/>
            </a:solidFill>
          </a:endParaRPr>
        </a:p>
      </dsp:txBody>
      <dsp:txXfrm>
        <a:off x="3779652" y="3109120"/>
        <a:ext cx="1871996" cy="900001"/>
      </dsp:txXfrm>
    </dsp:sp>
    <dsp:sp modelId="{70035EFB-AEE6-47C5-A017-6878DDB118E3}">
      <dsp:nvSpPr>
        <dsp:cNvPr id="0" name=""/>
        <dsp:cNvSpPr/>
      </dsp:nvSpPr>
      <dsp:spPr>
        <a:xfrm>
          <a:off x="838640" y="442596"/>
          <a:ext cx="4155366" cy="4155366"/>
        </a:xfrm>
        <a:custGeom>
          <a:avLst/>
          <a:gdLst/>
          <a:ahLst/>
          <a:cxnLst/>
          <a:rect l="0" t="0" r="0" b="0"/>
          <a:pathLst>
            <a:path>
              <a:moveTo>
                <a:pt x="3522337" y="3570916"/>
              </a:moveTo>
              <a:arcTo wR="2077683" hR="2077683" stAng="2756839" swAng="1026182"/>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 modelId="{75B8F779-F712-4F3C-8B03-36109010F66E}">
      <dsp:nvSpPr>
        <dsp:cNvPr id="0" name=""/>
        <dsp:cNvSpPr/>
      </dsp:nvSpPr>
      <dsp:spPr>
        <a:xfrm>
          <a:off x="1980325" y="4147962"/>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Implication importante fédérations et entreprises</a:t>
          </a:r>
          <a:endParaRPr lang="fr-BE" sz="1200" b="1" kern="1200" dirty="0">
            <a:solidFill>
              <a:schemeClr val="bg1"/>
            </a:solidFill>
          </a:endParaRPr>
        </a:p>
      </dsp:txBody>
      <dsp:txXfrm>
        <a:off x="1980325" y="4147962"/>
        <a:ext cx="1871996" cy="900001"/>
      </dsp:txXfrm>
    </dsp:sp>
    <dsp:sp modelId="{9955B145-EE8E-4AFA-AC61-1142D156429E}">
      <dsp:nvSpPr>
        <dsp:cNvPr id="0" name=""/>
        <dsp:cNvSpPr/>
      </dsp:nvSpPr>
      <dsp:spPr>
        <a:xfrm>
          <a:off x="838640" y="442596"/>
          <a:ext cx="4155366" cy="4155366"/>
        </a:xfrm>
        <a:custGeom>
          <a:avLst/>
          <a:gdLst/>
          <a:ahLst/>
          <a:cxnLst/>
          <a:rect l="0" t="0" r="0" b="0"/>
          <a:pathLst>
            <a:path>
              <a:moveTo>
                <a:pt x="1136061" y="3929741"/>
              </a:moveTo>
              <a:arcTo wR="2077683" hR="2077683" stAng="7016979" swAng="1026182"/>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 modelId="{FAF6FED3-C610-47FB-BE77-3C46493A6479}">
      <dsp:nvSpPr>
        <dsp:cNvPr id="0" name=""/>
        <dsp:cNvSpPr/>
      </dsp:nvSpPr>
      <dsp:spPr>
        <a:xfrm>
          <a:off x="180999" y="3109120"/>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Respect confidentialité données mais validation par procédure de vérification</a:t>
          </a:r>
          <a:endParaRPr lang="fr-BE" sz="1200" b="1" kern="1200" dirty="0">
            <a:solidFill>
              <a:schemeClr val="bg1"/>
            </a:solidFill>
          </a:endParaRPr>
        </a:p>
      </dsp:txBody>
      <dsp:txXfrm>
        <a:off x="180999" y="3109120"/>
        <a:ext cx="1871996" cy="900001"/>
      </dsp:txXfrm>
    </dsp:sp>
    <dsp:sp modelId="{CF67E221-21C2-4A3B-A06C-94F05C981038}">
      <dsp:nvSpPr>
        <dsp:cNvPr id="0" name=""/>
        <dsp:cNvSpPr/>
      </dsp:nvSpPr>
      <dsp:spPr>
        <a:xfrm>
          <a:off x="838640" y="442596"/>
          <a:ext cx="4155366" cy="4155366"/>
        </a:xfrm>
        <a:custGeom>
          <a:avLst/>
          <a:gdLst/>
          <a:ahLst/>
          <a:cxnLst/>
          <a:rect l="0" t="0" r="0" b="0"/>
          <a:pathLst>
            <a:path>
              <a:moveTo>
                <a:pt x="81883" y="2655220"/>
              </a:moveTo>
              <a:arcTo wR="2077683" hR="2077683" stAng="9831648" swAng="1936703"/>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 modelId="{685B6102-C8E3-4CAB-B416-60FDBAE28F76}">
      <dsp:nvSpPr>
        <dsp:cNvPr id="0" name=""/>
        <dsp:cNvSpPr/>
      </dsp:nvSpPr>
      <dsp:spPr>
        <a:xfrm>
          <a:off x="180999" y="1031437"/>
          <a:ext cx="1871996" cy="900001"/>
        </a:xfrm>
        <a:prstGeom prst="roundRect">
          <a:avLst/>
        </a:prstGeom>
        <a:solidFill>
          <a:srgbClr val="68A2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solidFill>
            </a:rPr>
            <a:t>Expert technique, gardien méthodes et intermédiaire technique</a:t>
          </a:r>
          <a:endParaRPr lang="fr-BE" sz="1200" b="1" kern="1200" dirty="0">
            <a:solidFill>
              <a:schemeClr val="bg1"/>
            </a:solidFill>
          </a:endParaRPr>
        </a:p>
      </dsp:txBody>
      <dsp:txXfrm>
        <a:off x="180999" y="1031437"/>
        <a:ext cx="1871996" cy="900001"/>
      </dsp:txXfrm>
    </dsp:sp>
    <dsp:sp modelId="{3A3A59C0-5773-4B14-AB17-C1EB987E4735}">
      <dsp:nvSpPr>
        <dsp:cNvPr id="0" name=""/>
        <dsp:cNvSpPr/>
      </dsp:nvSpPr>
      <dsp:spPr>
        <a:xfrm>
          <a:off x="838640" y="442596"/>
          <a:ext cx="4155366" cy="4155366"/>
        </a:xfrm>
        <a:custGeom>
          <a:avLst/>
          <a:gdLst/>
          <a:ahLst/>
          <a:cxnLst/>
          <a:rect l="0" t="0" r="0" b="0"/>
          <a:pathLst>
            <a:path>
              <a:moveTo>
                <a:pt x="633029" y="584450"/>
              </a:moveTo>
              <a:arcTo wR="2077683" hR="2077683" stAng="13556839" swAng="1026182"/>
            </a:path>
          </a:pathLst>
        </a:custGeom>
        <a:noFill/>
        <a:ln w="38100" cap="flat" cmpd="sng" algn="ctr">
          <a:solidFill>
            <a:srgbClr val="68A232"/>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9ACB61-D0C1-4C41-8F93-15F0EF5D5AE7}">
      <dsp:nvSpPr>
        <dsp:cNvPr id="0" name=""/>
        <dsp:cNvSpPr/>
      </dsp:nvSpPr>
      <dsp:spPr>
        <a:xfrm>
          <a:off x="1824856" y="195677"/>
          <a:ext cx="3220654" cy="9119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fr-BE" sz="2200" kern="1200" dirty="0" smtClean="0"/>
            <a:t>AEE : </a:t>
          </a:r>
          <a:r>
            <a:rPr lang="fr-BE" sz="2200" b="1" kern="1200" dirty="0" smtClean="0"/>
            <a:t>13,8%</a:t>
          </a:r>
          <a:r>
            <a:rPr lang="fr-BE" sz="2200" kern="1200" dirty="0" smtClean="0"/>
            <a:t> </a:t>
          </a:r>
          <a:endParaRPr lang="fr-BE" sz="2200" kern="1200" dirty="0"/>
        </a:p>
        <a:p>
          <a:pPr marL="228600" lvl="1" indent="-228600" algn="l" defTabSz="977900">
            <a:lnSpc>
              <a:spcPct val="90000"/>
            </a:lnSpc>
            <a:spcBef>
              <a:spcPct val="0"/>
            </a:spcBef>
            <a:spcAft>
              <a:spcPct val="15000"/>
            </a:spcAft>
            <a:buChar char="••"/>
          </a:pPr>
          <a:r>
            <a:rPr lang="fr-BE" sz="2200" kern="1200" dirty="0" smtClean="0"/>
            <a:t>ACO</a:t>
          </a:r>
          <a:r>
            <a:rPr lang="fr-BE" sz="2200" kern="1200" baseline="-25000" dirty="0" smtClean="0"/>
            <a:t>2</a:t>
          </a:r>
          <a:r>
            <a:rPr lang="fr-BE" sz="2200" kern="1200" dirty="0" smtClean="0"/>
            <a:t> : </a:t>
          </a:r>
          <a:r>
            <a:rPr lang="fr-BE" sz="2200" b="1" kern="1200" dirty="0" smtClean="0"/>
            <a:t>13,7%</a:t>
          </a:r>
          <a:r>
            <a:rPr lang="fr-BE" sz="2200" kern="1200" dirty="0" smtClean="0"/>
            <a:t> </a:t>
          </a:r>
          <a:endParaRPr lang="fr-BE" sz="2200" kern="1200" dirty="0"/>
        </a:p>
      </dsp:txBody>
      <dsp:txXfrm>
        <a:off x="1824856" y="195677"/>
        <a:ext cx="3220654" cy="911995"/>
      </dsp:txXfrm>
    </dsp:sp>
    <dsp:sp modelId="{053CABD3-9929-41DA-BCF1-3A8096012BB9}">
      <dsp:nvSpPr>
        <dsp:cNvPr id="0" name=""/>
        <dsp:cNvSpPr/>
      </dsp:nvSpPr>
      <dsp:spPr>
        <a:xfrm>
          <a:off x="283081" y="334"/>
          <a:ext cx="1541774" cy="1302683"/>
        </a:xfrm>
        <a:prstGeom prst="roundRect">
          <a:avLst/>
        </a:prstGeom>
        <a:solidFill>
          <a:srgbClr val="68A2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BE" sz="2400" kern="1200" dirty="0" smtClean="0"/>
            <a:t>Objectifs</a:t>
          </a:r>
          <a:endParaRPr lang="fr-BE" sz="2400" kern="1200" dirty="0"/>
        </a:p>
      </dsp:txBody>
      <dsp:txXfrm>
        <a:off x="283081" y="334"/>
        <a:ext cx="1541774" cy="1302683"/>
      </dsp:txXfrm>
    </dsp:sp>
    <dsp:sp modelId="{4396735A-D2A6-4342-AC11-6E3EB8ADFB9D}">
      <dsp:nvSpPr>
        <dsp:cNvPr id="0" name=""/>
        <dsp:cNvSpPr/>
      </dsp:nvSpPr>
      <dsp:spPr>
        <a:xfrm>
          <a:off x="1824856" y="1628402"/>
          <a:ext cx="3220654" cy="9124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fr-BE" sz="2200" kern="1200" dirty="0" smtClean="0"/>
            <a:t>AEE : </a:t>
          </a:r>
          <a:r>
            <a:rPr lang="fr-BE" sz="2200" b="1" kern="1200" dirty="0" smtClean="0"/>
            <a:t>16,5%</a:t>
          </a:r>
          <a:endParaRPr lang="fr-BE" sz="2200" kern="1200" dirty="0"/>
        </a:p>
        <a:p>
          <a:pPr marL="228600" lvl="1" indent="-228600" algn="l" defTabSz="977900">
            <a:lnSpc>
              <a:spcPct val="90000"/>
            </a:lnSpc>
            <a:spcBef>
              <a:spcPct val="0"/>
            </a:spcBef>
            <a:spcAft>
              <a:spcPct val="15000"/>
            </a:spcAft>
            <a:buChar char="••"/>
          </a:pPr>
          <a:r>
            <a:rPr lang="fr-BE" sz="2200" kern="1200" dirty="0" smtClean="0"/>
            <a:t>ACO</a:t>
          </a:r>
          <a:r>
            <a:rPr lang="fr-BE" sz="2200" kern="1200" baseline="-25000" dirty="0" smtClean="0"/>
            <a:t>2</a:t>
          </a:r>
          <a:r>
            <a:rPr lang="fr-BE" sz="2200" kern="1200" dirty="0" smtClean="0"/>
            <a:t> : </a:t>
          </a:r>
          <a:r>
            <a:rPr lang="fr-BE" sz="2200" b="1" kern="1200" dirty="0" smtClean="0"/>
            <a:t>19,3%</a:t>
          </a:r>
          <a:endParaRPr lang="fr-BE" sz="2200" kern="1200" dirty="0"/>
        </a:p>
      </dsp:txBody>
      <dsp:txXfrm>
        <a:off x="1824856" y="1628402"/>
        <a:ext cx="3220654" cy="912451"/>
      </dsp:txXfrm>
    </dsp:sp>
    <dsp:sp modelId="{44402404-7AAF-433F-B8B3-871ECDE13641}">
      <dsp:nvSpPr>
        <dsp:cNvPr id="0" name=""/>
        <dsp:cNvSpPr/>
      </dsp:nvSpPr>
      <dsp:spPr>
        <a:xfrm>
          <a:off x="283081" y="1433286"/>
          <a:ext cx="1541774" cy="1302683"/>
        </a:xfrm>
        <a:prstGeom prst="roundRect">
          <a:avLst/>
        </a:prstGeom>
        <a:solidFill>
          <a:srgbClr val="68A2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BE" sz="2400" kern="1200" dirty="0" smtClean="0"/>
            <a:t>Résultats</a:t>
          </a:r>
          <a:endParaRPr lang="fr-BE" sz="2400" kern="1200" dirty="0"/>
        </a:p>
      </dsp:txBody>
      <dsp:txXfrm>
        <a:off x="283081" y="1433286"/>
        <a:ext cx="1541774" cy="130268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BCEDBFF-12DC-442D-821C-458FA7C06F28}" type="datetimeFigureOut">
              <a:rPr lang="fr-FR" smtClean="0"/>
              <a:pPr/>
              <a:t>14/02/2014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56C5D9A-60C8-4020-A5DC-FE5DFC2C155B}" type="slidenum">
              <a:rPr lang="fr-FR" smtClean="0"/>
              <a:pPr/>
              <a:t>‹N°›</a:t>
            </a:fld>
            <a:endParaRPr lang="fr-FR"/>
          </a:p>
        </p:txBody>
      </p:sp>
    </p:spTree>
    <p:extLst>
      <p:ext uri="{BB962C8B-B14F-4D97-AF65-F5344CB8AC3E}">
        <p14:creationId xmlns:p14="http://schemas.microsoft.com/office/powerpoint/2010/main" xmlns="" val="91153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1</a:t>
            </a:fld>
            <a:endParaRPr lang="fr-FR"/>
          </a:p>
        </p:txBody>
      </p:sp>
    </p:spTree>
    <p:extLst>
      <p:ext uri="{BB962C8B-B14F-4D97-AF65-F5344CB8AC3E}">
        <p14:creationId xmlns:p14="http://schemas.microsoft.com/office/powerpoint/2010/main" xmlns="" val="50154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BE" sz="1200" dirty="0" smtClean="0"/>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10</a:t>
            </a:fld>
            <a:endParaRPr lang="fr-FR"/>
          </a:p>
        </p:txBody>
      </p:sp>
    </p:spTree>
    <p:extLst>
      <p:ext uri="{BB962C8B-B14F-4D97-AF65-F5344CB8AC3E}">
        <p14:creationId xmlns:p14="http://schemas.microsoft.com/office/powerpoint/2010/main" xmlns="" val="271775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BE" sz="1050" dirty="0" smtClean="0"/>
              <a:t>Les accords de branche sont une</a:t>
            </a:r>
            <a:r>
              <a:rPr lang="fr-BE" sz="1050" baseline="0" dirty="0" smtClean="0"/>
              <a:t> </a:t>
            </a:r>
            <a:r>
              <a:rPr lang="fr-BE" sz="1050" dirty="0" smtClean="0"/>
              <a:t>démarche volontaire des Fédérations et des entreprises</a:t>
            </a:r>
          </a:p>
          <a:p>
            <a:pPr marL="228600" indent="-228600">
              <a:buAutoNum type="arabicParenR"/>
            </a:pPr>
            <a:r>
              <a:rPr lang="fr-BE" sz="1050" dirty="0" smtClean="0"/>
              <a:t>L’exploitation des connaissances et des compétences là où elles sont : on part d’audits énergétiques effectués sur les sites </a:t>
            </a:r>
            <a:r>
              <a:rPr lang="fr-BE" sz="1050" b="1" dirty="0" smtClean="0"/>
              <a:t>avec implication du personnel </a:t>
            </a:r>
            <a:r>
              <a:rPr lang="fr-BE" sz="1050" dirty="0" smtClean="0"/>
              <a:t>et on fait le lien avec la </a:t>
            </a:r>
            <a:r>
              <a:rPr lang="fr-BE" sz="1050" b="1" dirty="0" smtClean="0"/>
              <a:t>situation réelle de l’entreprise</a:t>
            </a:r>
          </a:p>
          <a:p>
            <a:pPr marL="228600" indent="-228600">
              <a:buAutoNum type="arabicParenR"/>
            </a:pPr>
            <a:r>
              <a:rPr lang="fr-BE" sz="1050" dirty="0" smtClean="0"/>
              <a:t>Mutualisation des efforts et des risques par une approche sectorielle</a:t>
            </a:r>
          </a:p>
          <a:p>
            <a:pPr marL="228600" indent="-228600">
              <a:buAutoNum type="arabicParenR"/>
            </a:pPr>
            <a:r>
              <a:rPr lang="fr-BE" sz="1050" dirty="0" smtClean="0"/>
              <a:t>Implication importante des fédérations (</a:t>
            </a:r>
            <a:r>
              <a:rPr lang="fr-BE" sz="1050" b="1" u="sng" dirty="0" smtClean="0">
                <a:solidFill>
                  <a:srgbClr val="FFFF00"/>
                </a:solidFill>
              </a:rPr>
              <a:t>ce sont finalement elles qui signent les conventions</a:t>
            </a:r>
            <a:r>
              <a:rPr lang="fr-BE" sz="1050" dirty="0" smtClean="0"/>
              <a:t>) mais aussi des entreprises (</a:t>
            </a:r>
            <a:r>
              <a:rPr lang="fr-BE" sz="1050" b="1" u="sng" dirty="0" smtClean="0"/>
              <a:t>qui œuvrent pour atteindre les objectifs</a:t>
            </a:r>
            <a:r>
              <a:rPr lang="fr-BE" sz="1050" dirty="0" smtClean="0"/>
              <a:t>)</a:t>
            </a:r>
          </a:p>
          <a:p>
            <a:pPr marL="228600" indent="-228600">
              <a:buAutoNum type="arabicParenR"/>
            </a:pPr>
            <a:r>
              <a:rPr lang="fr-BE" sz="1050" dirty="0" smtClean="0"/>
              <a:t>Respect de la confidentialité des</a:t>
            </a:r>
            <a:r>
              <a:rPr lang="fr-BE" sz="1050" baseline="0" dirty="0" smtClean="0"/>
              <a:t> </a:t>
            </a:r>
            <a:r>
              <a:rPr lang="fr-BE" sz="1050" dirty="0" smtClean="0"/>
              <a:t>données des entreprises mais validation par procédures de vérification</a:t>
            </a:r>
          </a:p>
          <a:p>
            <a:pPr marL="228600" indent="-228600">
              <a:buAutoNum type="arabicParenR"/>
            </a:pPr>
            <a:r>
              <a:rPr lang="fr-BE" sz="1050" dirty="0" smtClean="0"/>
              <a:t>Expert technique comme gardien des méthodes et intermédiaire technique</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2</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BE" sz="1050" i="1" dirty="0" smtClean="0"/>
              <a:t>Pour JMN : Pas besoin de rappeler ce qu’est un accord de branche à l’assistance mais pour rappel, c’est un </a:t>
            </a:r>
            <a:r>
              <a:rPr lang="fr-BE" sz="1050" b="1" i="1" u="sng" dirty="0" smtClean="0"/>
              <a:t>accord volontaire entre la Région wallonne et une fédération professionnelle visant à réduire les émissions de CO2</a:t>
            </a:r>
            <a:r>
              <a:rPr lang="fr-BE" sz="1050" b="0" i="0" u="none" dirty="0" smtClean="0"/>
              <a:t> </a:t>
            </a:r>
            <a:r>
              <a:rPr lang="fr-BE" sz="1050" i="1" dirty="0" smtClean="0"/>
              <a:t>(indice IGES) et </a:t>
            </a:r>
            <a:r>
              <a:rPr lang="fr-BE" sz="1050" b="1" i="1" u="sng" dirty="0" smtClean="0"/>
              <a:t>à améliorer l’efficacité énergétique</a:t>
            </a:r>
            <a:r>
              <a:rPr lang="fr-BE" sz="1050" b="0" i="0" u="none" dirty="0" smtClean="0"/>
              <a:t> </a:t>
            </a:r>
            <a:r>
              <a:rPr lang="fr-BE" sz="1050" i="1" dirty="0" smtClean="0"/>
              <a:t>(indice IEE) des entreprises qui s’inscrivent dans l’accord.</a:t>
            </a:r>
          </a:p>
          <a:p>
            <a:pPr algn="just"/>
            <a:r>
              <a:rPr lang="fr-BE" sz="1050" i="1" dirty="0" smtClean="0"/>
              <a:t>Objectif pour la fédération : agrégation des objectifs individuels des entreprises mais </a:t>
            </a:r>
            <a:r>
              <a:rPr lang="fr-BE" sz="1050" b="1" i="1" u="sng" dirty="0" smtClean="0"/>
              <a:t>c’est un objectif sectoriel que l’on regarde</a:t>
            </a:r>
            <a:r>
              <a:rPr lang="fr-BE" sz="1050" dirty="0" smtClean="0"/>
              <a:t>.</a:t>
            </a:r>
          </a:p>
          <a:p>
            <a:endParaRPr lang="fr-BE" sz="1050" dirty="0" smtClean="0"/>
          </a:p>
          <a:p>
            <a:r>
              <a:rPr lang="fr-BE" sz="1050" dirty="0" smtClean="0"/>
              <a:t>Historique :</a:t>
            </a:r>
          </a:p>
          <a:p>
            <a:endParaRPr lang="fr-BE" sz="1050" dirty="0" smtClean="0"/>
          </a:p>
          <a:p>
            <a:pPr marL="171450" indent="-171450">
              <a:buFont typeface="Wingdings" panose="05000000000000000000" pitchFamily="2" charset="2"/>
              <a:buChar char="§"/>
            </a:pPr>
            <a:r>
              <a:rPr lang="fr-BE" sz="1050" dirty="0" smtClean="0">
                <a:solidFill>
                  <a:srgbClr val="FF0000"/>
                </a:solidFill>
              </a:rPr>
              <a:t>1999</a:t>
            </a:r>
            <a:r>
              <a:rPr lang="fr-BE" sz="1050" baseline="0" dirty="0" smtClean="0">
                <a:solidFill>
                  <a:srgbClr val="FF0000"/>
                </a:solidFill>
              </a:rPr>
              <a:t> </a:t>
            </a:r>
            <a:r>
              <a:rPr lang="fr-BE" sz="1050" dirty="0" smtClean="0"/>
              <a:t>: 1</a:t>
            </a:r>
            <a:r>
              <a:rPr lang="fr-BE" sz="1050" baseline="30000" dirty="0" smtClean="0"/>
              <a:t>ères</a:t>
            </a:r>
            <a:r>
              <a:rPr lang="fr-BE" sz="1050" dirty="0" smtClean="0"/>
              <a:t> démarches UDE de type accord volontaire vers l’industrie </a:t>
            </a:r>
            <a:r>
              <a:rPr lang="fr-BE" sz="1050" b="1" u="sng" dirty="0" smtClean="0"/>
              <a:t>nées d’une volonté commune Région et </a:t>
            </a:r>
            <a:r>
              <a:rPr lang="fr-BE" sz="1050" b="1" u="sng" dirty="0" err="1" smtClean="0"/>
              <a:t>Cobelpa</a:t>
            </a:r>
            <a:r>
              <a:rPr lang="fr-BE" sz="1050" b="1" u="sng" dirty="0" smtClean="0"/>
              <a:t> (pâtes à papier, emballages).</a:t>
            </a:r>
            <a:r>
              <a:rPr lang="fr-BE" sz="1050" dirty="0" smtClean="0"/>
              <a:t> </a:t>
            </a:r>
            <a:r>
              <a:rPr lang="fr-BE" sz="1050" b="1" dirty="0" err="1" smtClean="0"/>
              <a:t>Cobelpa</a:t>
            </a:r>
            <a:r>
              <a:rPr lang="fr-BE" sz="1050" b="1" dirty="0" smtClean="0"/>
              <a:t> en sherpa</a:t>
            </a:r>
            <a:r>
              <a:rPr lang="fr-BE" sz="1050" dirty="0" smtClean="0"/>
              <a:t>; (voir note historique)</a:t>
            </a:r>
          </a:p>
          <a:p>
            <a:pPr marL="171450" indent="-171450">
              <a:buFont typeface="Wingdings" panose="05000000000000000000" pitchFamily="2" charset="2"/>
              <a:buChar char="§"/>
            </a:pPr>
            <a:r>
              <a:rPr lang="fr-BE" sz="1050" dirty="0" smtClean="0"/>
              <a:t>Exemple venant de Hollande mais malgré tout travail de longue haleine … </a:t>
            </a:r>
            <a:r>
              <a:rPr lang="fr-BE" sz="1050" b="1" dirty="0" smtClean="0"/>
              <a:t>Qui a dit que le monde politique n’était pas capable de voir plus loin qu’une législature ?</a:t>
            </a:r>
          </a:p>
          <a:p>
            <a:pPr marL="171450" indent="-171450">
              <a:buFont typeface="Wingdings" panose="05000000000000000000" pitchFamily="2" charset="2"/>
              <a:buChar char="§"/>
            </a:pPr>
            <a:r>
              <a:rPr lang="fr-BE" sz="1050" dirty="0" smtClean="0"/>
              <a:t>Législature</a:t>
            </a:r>
            <a:r>
              <a:rPr lang="fr-BE" sz="1050" baseline="0" dirty="0" smtClean="0"/>
              <a:t> 1999-2004 </a:t>
            </a:r>
            <a:r>
              <a:rPr lang="fr-BE" sz="1050" dirty="0" smtClean="0"/>
              <a:t>: </a:t>
            </a:r>
            <a:r>
              <a:rPr lang="fr-BE" sz="1050" b="1" u="sng" dirty="0" smtClean="0"/>
              <a:t>véritable coup d’envoi avec </a:t>
            </a:r>
            <a:r>
              <a:rPr lang="fr-BE" sz="1050" b="1" u="sng" dirty="0" err="1" smtClean="0"/>
              <a:t>Darras</a:t>
            </a:r>
            <a:r>
              <a:rPr lang="fr-BE" sz="1050" b="1" u="sng" dirty="0" smtClean="0"/>
              <a:t> et Forêt</a:t>
            </a:r>
            <a:r>
              <a:rPr lang="fr-BE" sz="1050" dirty="0" smtClean="0"/>
              <a:t>.</a:t>
            </a:r>
          </a:p>
          <a:p>
            <a:pPr marL="171450" indent="-171450">
              <a:buFont typeface="Wingdings" panose="05000000000000000000" pitchFamily="2" charset="2"/>
              <a:buChar char="§"/>
            </a:pPr>
            <a:r>
              <a:rPr lang="fr-BE" sz="1050" dirty="0" smtClean="0"/>
              <a:t>2003 : </a:t>
            </a:r>
            <a:r>
              <a:rPr lang="fr-BE" sz="1050" b="1" u="sng" dirty="0" smtClean="0"/>
              <a:t>conclusion des 2 premiers accords</a:t>
            </a:r>
            <a:r>
              <a:rPr lang="fr-BE" sz="1050" b="0" u="none" dirty="0" smtClean="0"/>
              <a:t> </a:t>
            </a:r>
            <a:r>
              <a:rPr lang="fr-BE" sz="1050" b="1" dirty="0" smtClean="0"/>
              <a:t>de branche avec </a:t>
            </a:r>
            <a:r>
              <a:rPr lang="fr-BE" sz="1050" b="1" dirty="0" err="1" smtClean="0"/>
              <a:t>Essenscia</a:t>
            </a:r>
            <a:r>
              <a:rPr lang="fr-BE" sz="1050" b="1" dirty="0" smtClean="0"/>
              <a:t> et </a:t>
            </a:r>
            <a:r>
              <a:rPr lang="fr-BE" sz="1050" b="1" dirty="0" err="1" smtClean="0"/>
              <a:t>Cobelpa</a:t>
            </a:r>
            <a:r>
              <a:rPr lang="fr-BE" sz="1050" dirty="0" smtClean="0"/>
              <a:t>;</a:t>
            </a:r>
          </a:p>
          <a:p>
            <a:pPr marL="171450" indent="-171450">
              <a:buFont typeface="Wingdings" panose="05000000000000000000" pitchFamily="2" charset="2"/>
              <a:buChar char="§"/>
            </a:pPr>
            <a:r>
              <a:rPr lang="fr-BE" sz="1050" b="1" u="sng" dirty="0" smtClean="0"/>
              <a:t>Depuis, 14 autres</a:t>
            </a:r>
            <a:r>
              <a:rPr lang="fr-BE" sz="1050" b="0" u="none" dirty="0" smtClean="0"/>
              <a:t> </a:t>
            </a:r>
            <a:r>
              <a:rPr lang="fr-BE" sz="1050" dirty="0" smtClean="0"/>
              <a:t>accords de branche signés dont le dernier par </a:t>
            </a:r>
            <a:r>
              <a:rPr lang="fr-BE" sz="1050" b="1" u="sng" dirty="0" smtClean="0"/>
              <a:t>le 22 décembre 2009 avec </a:t>
            </a:r>
            <a:r>
              <a:rPr lang="fr-BE" sz="1050" b="1" u="sng" dirty="0" err="1" smtClean="0"/>
              <a:t>Agoria</a:t>
            </a:r>
            <a:r>
              <a:rPr lang="fr-BE" sz="1050" b="0" u="none" dirty="0" smtClean="0"/>
              <a:t> </a:t>
            </a:r>
            <a:r>
              <a:rPr lang="fr-BE" sz="1050" dirty="0" smtClean="0"/>
              <a:t>– Industries technologiques (par JMN et </a:t>
            </a:r>
            <a:r>
              <a:rPr lang="fr-BE" sz="1050" dirty="0" err="1" smtClean="0"/>
              <a:t>PhH</a:t>
            </a:r>
            <a:r>
              <a:rPr lang="fr-BE" sz="1050" dirty="0" smtClean="0"/>
              <a:t>);</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3</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4</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050" b="1" u="sng" dirty="0" smtClean="0"/>
              <a:t>Difficultés externes </a:t>
            </a:r>
            <a:r>
              <a:rPr lang="fr-BE" sz="1050" b="1" dirty="0" smtClean="0"/>
              <a:t>:</a:t>
            </a:r>
          </a:p>
          <a:p>
            <a:endParaRPr lang="fr-BE" sz="1050" b="1" dirty="0" smtClean="0"/>
          </a:p>
          <a:p>
            <a:pPr marL="171450" indent="-171450">
              <a:buFont typeface="Arial" charset="0"/>
              <a:buChar char="•"/>
            </a:pPr>
            <a:r>
              <a:rPr lang="fr-BE" sz="1050" dirty="0" smtClean="0"/>
              <a:t>Regard porté sur les AdB, </a:t>
            </a:r>
            <a:r>
              <a:rPr lang="fr-BE" sz="1050" b="1" u="sng" dirty="0" smtClean="0"/>
              <a:t>vus par certains comme une boîte noire</a:t>
            </a:r>
            <a:r>
              <a:rPr lang="fr-BE" sz="1050" b="0" u="none" dirty="0" smtClean="0"/>
              <a:t> </a:t>
            </a:r>
            <a:r>
              <a:rPr lang="fr-BE" sz="1050" dirty="0" smtClean="0"/>
              <a:t>via laquelle les entreprises reçoivent énormément d’avantages sans faire d’efforts</a:t>
            </a:r>
          </a:p>
          <a:p>
            <a:endParaRPr lang="fr-BE" sz="1050" b="1" u="sng" dirty="0" smtClean="0"/>
          </a:p>
          <a:p>
            <a:r>
              <a:rPr lang="fr-BE" sz="1050" b="1" u="sng" dirty="0" smtClean="0"/>
              <a:t>Difficultés internes</a:t>
            </a:r>
            <a:r>
              <a:rPr lang="fr-BE" sz="1050" b="0" u="none" dirty="0" smtClean="0"/>
              <a:t> </a:t>
            </a:r>
            <a:r>
              <a:rPr lang="fr-BE" sz="1050" b="1" dirty="0" smtClean="0"/>
              <a:t>:</a:t>
            </a:r>
          </a:p>
          <a:p>
            <a:endParaRPr lang="fr-BE" sz="1050" b="1" dirty="0" smtClean="0"/>
          </a:p>
          <a:p>
            <a:pPr marL="171450" indent="-171450">
              <a:buFont typeface="Arial" panose="020B0604020202020204" pitchFamily="34" charset="0"/>
              <a:buChar char="•"/>
            </a:pPr>
            <a:r>
              <a:rPr lang="fr-BE" sz="1050" dirty="0" smtClean="0"/>
              <a:t>Révision des objectifs 2012 basée sur les chiffres et résultats 2008 alors que les secteurs </a:t>
            </a:r>
            <a:r>
              <a:rPr lang="fr-BE" sz="1050" b="1" u="sng" dirty="0" smtClean="0"/>
              <a:t>traversent une grave crise</a:t>
            </a:r>
            <a:r>
              <a:rPr lang="fr-BE" sz="1050" b="0" u="none" dirty="0" smtClean="0"/>
              <a:t> </a:t>
            </a:r>
            <a:r>
              <a:rPr lang="fr-BE" sz="1050" dirty="0" smtClean="0"/>
              <a:t>→ Tendance au repli pour certains avec </a:t>
            </a:r>
            <a:r>
              <a:rPr lang="fr-BE" sz="1050" b="1" u="sng" dirty="0" smtClean="0"/>
              <a:t>doute sur l’avenir</a:t>
            </a:r>
            <a:r>
              <a:rPr lang="fr-BE" sz="1050" b="0" u="none" dirty="0" smtClean="0"/>
              <a:t> </a:t>
            </a:r>
            <a:r>
              <a:rPr lang="fr-BE" sz="1050" dirty="0" smtClean="0"/>
              <a:t>et rajout d’un critère économique pour l’application des nouveaux objectifs et pour d’autres, confiance dans l’avenir avec proposition d’un accroissement de l’objectif.  </a:t>
            </a:r>
            <a:r>
              <a:rPr lang="fr-BE" sz="1050" b="1" dirty="0" smtClean="0"/>
              <a:t>Au final (31 décembre 2012,</a:t>
            </a:r>
            <a:r>
              <a:rPr lang="fr-BE" sz="1050" b="1" baseline="0" dirty="0" smtClean="0"/>
              <a:t> fin AdB 1)</a:t>
            </a:r>
            <a:r>
              <a:rPr lang="fr-BE" sz="1050" b="1" dirty="0" smtClean="0"/>
              <a:t>, augmentation de l’objectif multisectoriel global, ce qui montre que la majorité des entreprises ont intégré l’efficacité énergétique comme facteur prépondérant dans leur plan industriel</a:t>
            </a:r>
            <a:r>
              <a:rPr lang="fr-BE" sz="1050" dirty="0" smtClean="0"/>
              <a:t>.</a:t>
            </a:r>
          </a:p>
          <a:p>
            <a:endParaRPr lang="fr-BE" sz="1050" b="1" u="sng" dirty="0" smtClean="0"/>
          </a:p>
          <a:p>
            <a:r>
              <a:rPr lang="fr-BE" sz="1050" b="1" u="sng" dirty="0" smtClean="0"/>
              <a:t>Victoires </a:t>
            </a:r>
            <a:r>
              <a:rPr lang="fr-BE" sz="1050" b="1" dirty="0" smtClean="0"/>
              <a:t>:</a:t>
            </a:r>
          </a:p>
          <a:p>
            <a:endParaRPr lang="fr-BE" sz="1050" b="1" dirty="0" smtClean="0"/>
          </a:p>
          <a:p>
            <a:pPr marL="171450" indent="-171450">
              <a:buFont typeface="Arial" panose="020B0604020202020204" pitchFamily="34" charset="0"/>
              <a:buChar char="•"/>
            </a:pPr>
            <a:r>
              <a:rPr lang="fr-BE" sz="1050" b="1" u="sng" dirty="0" smtClean="0"/>
              <a:t>Victoire sur la crise puisque de nombreuses entreprises ont reconnu que la meilleure connaissance énergétique de leur outil de production (grâce aux audits AdB) leur a permis de passer au travers de cette crise de 2008.  Certains se demandent même si, sans les AdB, ils seraient passés au travers</a:t>
            </a:r>
            <a:r>
              <a:rPr lang="fr-BE" sz="1050" u="sng" dirty="0" smtClean="0"/>
              <a:t>.</a:t>
            </a:r>
          </a:p>
          <a:p>
            <a:pPr marL="0" indent="0">
              <a:buFont typeface="Arial" panose="020B0604020202020204" pitchFamily="34" charset="0"/>
              <a:buNone/>
            </a:pPr>
            <a:endParaRPr lang="fr-BE" sz="1050" u="sng" dirty="0" smtClean="0"/>
          </a:p>
          <a:p>
            <a:pPr marL="171450" indent="-171450">
              <a:buFont typeface="Arial" panose="020B0604020202020204" pitchFamily="34" charset="0"/>
              <a:buChar char="•"/>
            </a:pPr>
            <a:r>
              <a:rPr lang="fr-BE" sz="1050" b="1" u="sng" dirty="0" smtClean="0"/>
              <a:t>L’URE a gagné en priorité sur l’agenda des Conseils de Direction et a induit des changements comportementaux</a:t>
            </a:r>
            <a:r>
              <a:rPr lang="fr-BE" sz="1050" u="none" dirty="0" smtClean="0"/>
              <a:t> </a:t>
            </a:r>
            <a:r>
              <a:rPr lang="fr-BE" sz="1050" dirty="0" smtClean="0"/>
              <a:t>(</a:t>
            </a:r>
            <a:r>
              <a:rPr lang="fr-BE" sz="1050" dirty="0" err="1" smtClean="0"/>
              <a:t>modif</a:t>
            </a:r>
            <a:r>
              <a:rPr lang="fr-BE" sz="1050" dirty="0" smtClean="0"/>
              <a:t> procédures travail, </a:t>
            </a:r>
            <a:r>
              <a:rPr lang="fr-BE" sz="1050" dirty="0" err="1" smtClean="0"/>
              <a:t>nrj</a:t>
            </a:r>
            <a:r>
              <a:rPr lang="fr-BE" sz="1050" dirty="0" smtClean="0"/>
              <a:t> comme critère choix des investissements, etc.).</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5</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50" dirty="0" smtClean="0"/>
              <a:t>Si on regarde les chiffres globaux et absolus des consommations énergétiques industrielles &gt;</a:t>
            </a:r>
            <a:r>
              <a:rPr lang="fr-BE" sz="1050" baseline="0" dirty="0" smtClean="0"/>
              <a:t> </a:t>
            </a:r>
            <a:r>
              <a:rPr lang="fr-BE" sz="1050" b="1" u="sng" dirty="0" smtClean="0"/>
              <a:t>tendance baissière depuis l’année de référence (1999)</a:t>
            </a:r>
            <a:r>
              <a:rPr lang="fr-BE" sz="1050" dirty="0" smtClean="0"/>
              <a:t>.</a:t>
            </a:r>
            <a:r>
              <a:rPr lang="fr-BE" sz="1050" baseline="0" dirty="0" smtClean="0"/>
              <a:t> </a:t>
            </a:r>
            <a:r>
              <a:rPr lang="fr-BE" sz="1050" dirty="0" smtClean="0"/>
              <a:t>Bien</a:t>
            </a:r>
            <a:r>
              <a:rPr lang="fr-BE" sz="1050" baseline="0" dirty="0" smtClean="0"/>
              <a:t> </a:t>
            </a:r>
            <a:r>
              <a:rPr lang="fr-BE" sz="1050" dirty="0" smtClean="0"/>
              <a:t>évidemment aussi dû à une situation globalement difficile en Europe mais rôle certain</a:t>
            </a:r>
            <a:r>
              <a:rPr lang="fr-BE" sz="1050" baseline="0" dirty="0" smtClean="0"/>
              <a:t> </a:t>
            </a:r>
            <a:r>
              <a:rPr lang="fr-BE" sz="1050" dirty="0" smtClean="0"/>
              <a:t>des AdB car tendance globale à la baisse depuis 2000.</a:t>
            </a:r>
            <a:r>
              <a:rPr lang="fr-BE" sz="1050" baseline="0" dirty="0" smtClean="0"/>
              <a:t> </a:t>
            </a:r>
            <a:r>
              <a:rPr lang="fr-BE" sz="1050" b="1" u="sng" dirty="0" smtClean="0"/>
              <a:t>Nous sommes passés</a:t>
            </a:r>
            <a:r>
              <a:rPr lang="fr-BE" sz="1050" b="1" u="sng" baseline="0" dirty="0" smtClean="0"/>
              <a:t> </a:t>
            </a:r>
            <a:r>
              <a:rPr lang="fr-BE" sz="1050" b="1" u="sng" dirty="0" smtClean="0"/>
              <a:t>de 77,1 TWh à  45,3 TWh</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6</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050" dirty="0" smtClean="0"/>
              <a:t>Si on regarde les objectifs individuels des fédérations ramenés à un indice 100, on constate que :</a:t>
            </a:r>
          </a:p>
          <a:p>
            <a:endParaRPr lang="fr-BE" sz="1050" dirty="0" smtClean="0"/>
          </a:p>
          <a:p>
            <a:pPr marL="171450" indent="-171450">
              <a:buFont typeface="Wingdings" panose="05000000000000000000" pitchFamily="2" charset="2"/>
              <a:buChar char="Ø"/>
            </a:pPr>
            <a:r>
              <a:rPr lang="fr-BE" sz="1050" b="1" u="sng" dirty="0" smtClean="0"/>
              <a:t>Résultats au-delà de nos espérances</a:t>
            </a:r>
            <a:r>
              <a:rPr lang="fr-BE" sz="1050" dirty="0" smtClean="0"/>
              <a:t>. Objectifs dépassés par </a:t>
            </a:r>
            <a:r>
              <a:rPr lang="fr-BE" sz="1050" b="1" u="sng" dirty="0" smtClean="0"/>
              <a:t>quasi toutes les fédérations</a:t>
            </a:r>
            <a:r>
              <a:rPr lang="fr-BE" sz="1050" dirty="0" smtClean="0"/>
              <a:t>, voir même 3,5 fois supérieurs pour l’industrie des briques et des céramiques; Certaines mauvaises langues disent que c’est parce que les objectifs initiaux    étaient trop faibles et pas d’engagement réel des entreprises. Si c’était vrai, les objectifs ne seraient pas dépassés par la plupart des fédérations. Au contraire, c’est une </a:t>
            </a:r>
            <a:r>
              <a:rPr lang="fr-BE" sz="1050" b="1" u="sng" dirty="0" smtClean="0"/>
              <a:t>preuve de la dynamique positive induite par les AdB !</a:t>
            </a:r>
          </a:p>
          <a:p>
            <a:pPr marL="0" indent="0">
              <a:buFont typeface="Wingdings" panose="05000000000000000000" pitchFamily="2" charset="2"/>
              <a:buNone/>
            </a:pPr>
            <a:endParaRPr lang="fr-BE" sz="1050" b="1" u="sng" dirty="0" smtClean="0"/>
          </a:p>
          <a:p>
            <a:pPr marL="171450" indent="-171450">
              <a:buFont typeface="Wingdings" panose="05000000000000000000" pitchFamily="2" charset="2"/>
              <a:buChar char="Ø"/>
            </a:pPr>
            <a:r>
              <a:rPr lang="fr-BE" sz="1050" dirty="0" smtClean="0"/>
              <a:t>Découplage des résultats en efficience énergétique (barre bleue) des résultats en réduction des émissions de CO2 (barre rouge) ce qui démontre que les investissements n’ont pas toujours le même effet </a:t>
            </a:r>
            <a:r>
              <a:rPr lang="fr-BE" sz="1050" b="1" u="sng" dirty="0" smtClean="0"/>
              <a:t>sur les deux indices</a:t>
            </a:r>
            <a:r>
              <a:rPr lang="fr-BE" sz="1050" dirty="0" smtClean="0"/>
              <a:t> (on peut changer de combustible et réduire ses émissions de CO sans réduire sa consommation globale d’énergie). </a:t>
            </a:r>
            <a:r>
              <a:rPr lang="fr-BE" sz="1050" b="1" u="sng" dirty="0" smtClean="0"/>
              <a:t>Mise en évidence de l’importance de la double approche car il faut faire à la fois « Moins, mieux et autrement » !</a:t>
            </a:r>
          </a:p>
          <a:p>
            <a:pPr marL="0" indent="0">
              <a:buFont typeface="Wingdings" panose="05000000000000000000" pitchFamily="2" charset="2"/>
              <a:buNone/>
            </a:pPr>
            <a:endParaRPr lang="fr-BE" sz="1050" dirty="0" smtClean="0"/>
          </a:p>
          <a:p>
            <a:r>
              <a:rPr lang="fr-BE" sz="1050" i="1" dirty="0" smtClean="0"/>
              <a:t>Si souhait de parler de ceux qui n’ont pas atteint leur objectifs (mieux pas) mais infos nécessaires pour JMN </a:t>
            </a:r>
            <a:r>
              <a:rPr lang="fr-BE" sz="1050" i="1" dirty="0" err="1" smtClean="0"/>
              <a:t>qd</a:t>
            </a:r>
            <a:r>
              <a:rPr lang="fr-BE" sz="1050" i="1" dirty="0" smtClean="0"/>
              <a:t> même :</a:t>
            </a:r>
          </a:p>
          <a:p>
            <a:endParaRPr lang="fr-BE" sz="1050" i="1" dirty="0" smtClean="0"/>
          </a:p>
          <a:p>
            <a:pPr marL="171450" indent="-171450">
              <a:buFont typeface="Arial" charset="0"/>
              <a:buChar char="•"/>
            </a:pPr>
            <a:r>
              <a:rPr lang="fr-BE" sz="1050" i="1" dirty="0" err="1" smtClean="0"/>
              <a:t>Carmeuse</a:t>
            </a:r>
            <a:r>
              <a:rPr lang="fr-BE" sz="1050" i="1" dirty="0" smtClean="0"/>
              <a:t> avait dés le départ prévu un objectif de moyens (ils sont les seuls) </a:t>
            </a:r>
            <a:r>
              <a:rPr lang="fr-BE" sz="1050" i="1" dirty="0" err="1" smtClean="0"/>
              <a:t>càd</a:t>
            </a:r>
            <a:r>
              <a:rPr lang="fr-BE" sz="1050" i="1" dirty="0" smtClean="0"/>
              <a:t> un certain nombre de pistes à impérativement mettre en œuvre car objectif chiffré à la limite des marges d’erreur sur les mesures;</a:t>
            </a:r>
          </a:p>
          <a:p>
            <a:pPr marL="0" indent="0">
              <a:buFont typeface="Arial" charset="0"/>
              <a:buNone/>
            </a:pPr>
            <a:endParaRPr lang="fr-BE" sz="1050" i="1" dirty="0" smtClean="0"/>
          </a:p>
          <a:p>
            <a:pPr marL="171450" indent="-171450">
              <a:buFont typeface="Arial" charset="0"/>
              <a:buChar char="•"/>
            </a:pPr>
            <a:r>
              <a:rPr lang="fr-BE" sz="1050" i="1" dirty="0" err="1" smtClean="0"/>
              <a:t>Agoria</a:t>
            </a:r>
            <a:r>
              <a:rPr lang="fr-BE" sz="1050" i="1" dirty="0" smtClean="0"/>
              <a:t> : il est constaté que l’écart entre les indices réels et les objectifs sont principalement dus à </a:t>
            </a:r>
            <a:r>
              <a:rPr lang="fr-BE" sz="1050" b="1" i="1" u="sng" dirty="0" smtClean="0"/>
              <a:t>l’inadéquation des outils de production à des baisses de production </a:t>
            </a:r>
            <a:r>
              <a:rPr lang="fr-BE" sz="1050" i="1" dirty="0" smtClean="0"/>
              <a:t>telles qu’enregistrées les dernières années car crise très grave même si on en parle moins.  Le GW a donc approuvé la décision du Comité directeur </a:t>
            </a:r>
            <a:r>
              <a:rPr lang="fr-BE" sz="1050" b="1" i="1" u="sng" dirty="0" smtClean="0"/>
              <a:t>d’appliquer l’article 15 des conventions qui impose des étapes de mise en conformité des entreprises (accord pour engagement à se mettre en ordre par rapport aux objectifs pour 2016 sinon application art convention de sanctions</a:t>
            </a:r>
            <a:r>
              <a:rPr lang="fr-BE" sz="1050" i="1" dirty="0" smtClean="0"/>
              <a:t>.</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7</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050" dirty="0" smtClean="0"/>
              <a:t>IEE 2012 = une amélioration de l’efficience énergétique de 16,5% contre 13,8% attendus,</a:t>
            </a:r>
            <a:r>
              <a:rPr lang="fr-BE" sz="1050" baseline="0" dirty="0" smtClean="0"/>
              <a:t> </a:t>
            </a:r>
            <a:r>
              <a:rPr lang="fr-BE" sz="1050" dirty="0" smtClean="0"/>
              <a:t>soit 28,57 millions de </a:t>
            </a:r>
            <a:r>
              <a:rPr lang="fr-BE" sz="1050" dirty="0" err="1" smtClean="0"/>
              <a:t>GJp</a:t>
            </a:r>
            <a:r>
              <a:rPr lang="fr-BE" sz="1050" dirty="0" smtClean="0"/>
              <a:t> économisés ou 7,94 </a:t>
            </a:r>
            <a:r>
              <a:rPr lang="fr-BE" sz="1050" dirty="0" err="1" smtClean="0"/>
              <a:t>TWhp</a:t>
            </a:r>
            <a:endParaRPr lang="fr-BE" sz="1050" dirty="0" smtClean="0"/>
          </a:p>
          <a:p>
            <a:r>
              <a:rPr lang="fr-BE" sz="1050" dirty="0" smtClean="0"/>
              <a:t>IGES 2012 = une amélioration de 19,3 % contre 13,7 % attendus, soit 2,29 millions de tonnes de CO2 évitées</a:t>
            </a:r>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8</a:t>
            </a:fld>
            <a:endParaRPr lang="fr-FR"/>
          </a:p>
        </p:txBody>
      </p:sp>
    </p:spTree>
    <p:extLst>
      <p:ext uri="{BB962C8B-B14F-4D97-AF65-F5344CB8AC3E}">
        <p14:creationId xmlns:p14="http://schemas.microsoft.com/office/powerpoint/2010/main" xmlns="" val="294862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BE" sz="1050" b="1" dirty="0" smtClean="0"/>
              <a:t>Remerciements à adresser</a:t>
            </a:r>
            <a:r>
              <a:rPr lang="fr-BE" sz="1050" b="1" baseline="0" dirty="0" smtClean="0"/>
              <a:t> </a:t>
            </a:r>
            <a:r>
              <a:rPr lang="fr-BE" sz="1050" b="1" dirty="0" smtClean="0"/>
              <a:t>:</a:t>
            </a:r>
          </a:p>
          <a:p>
            <a:pPr algn="just"/>
            <a:endParaRPr lang="fr-BE" sz="1050" dirty="0" smtClean="0"/>
          </a:p>
          <a:p>
            <a:pPr marL="285750" indent="-285750" algn="just">
              <a:buFont typeface="Arial" panose="020B0604020202020204" pitchFamily="34" charset="0"/>
              <a:buChar char="•"/>
            </a:pPr>
            <a:r>
              <a:rPr lang="fr-BE" sz="1050" b="1" u="sng" dirty="0" smtClean="0"/>
              <a:t>Aux fédérations pour l’activation des membres </a:t>
            </a:r>
            <a:r>
              <a:rPr lang="fr-BE" sz="1050" dirty="0" smtClean="0"/>
              <a:t>(explication des  AdB vers entreprises, motivation des entreprises à participer, etc.), </a:t>
            </a:r>
            <a:r>
              <a:rPr lang="fr-BE" sz="1050" b="1" u="sng" dirty="0" smtClean="0"/>
              <a:t>le suivi et l’animation du groupe AdB pour chaque fédé </a:t>
            </a:r>
            <a:r>
              <a:rPr lang="fr-BE" sz="1050" dirty="0" smtClean="0"/>
              <a:t>(animation</a:t>
            </a:r>
            <a:r>
              <a:rPr lang="fr-BE" sz="1050" baseline="0" dirty="0" smtClean="0"/>
              <a:t> </a:t>
            </a:r>
            <a:r>
              <a:rPr lang="fr-BE" sz="1050" dirty="0" smtClean="0"/>
              <a:t>pas dans toutes les </a:t>
            </a:r>
            <a:r>
              <a:rPr lang="fr-BE" sz="1050" dirty="0" err="1" smtClean="0"/>
              <a:t>fédés</a:t>
            </a:r>
            <a:r>
              <a:rPr lang="fr-BE" sz="1050" dirty="0" smtClean="0"/>
              <a:t>), </a:t>
            </a:r>
            <a:r>
              <a:rPr lang="fr-BE" sz="1050" b="1" u="sng" dirty="0" smtClean="0"/>
              <a:t>la dynamique insufflée et le rapportage </a:t>
            </a:r>
            <a:r>
              <a:rPr lang="fr-BE" sz="1050" dirty="0" smtClean="0"/>
              <a:t>(compilation des rapports des entreprises pour réalisation d’un rapport unique par secteur);</a:t>
            </a:r>
          </a:p>
          <a:p>
            <a:pPr marL="285750" indent="-285750" algn="just">
              <a:buFont typeface="Arial" panose="020B0604020202020204" pitchFamily="34" charset="0"/>
              <a:buChar char="•"/>
            </a:pPr>
            <a:r>
              <a:rPr lang="fr-BE" sz="1050" b="1" u="sng" dirty="0" smtClean="0"/>
              <a:t>À l’UWE pour la concertation des secteurs </a:t>
            </a:r>
            <a:r>
              <a:rPr lang="fr-BE" sz="1050" dirty="0" smtClean="0"/>
              <a:t>et le relais auprès des autorités;</a:t>
            </a:r>
          </a:p>
          <a:p>
            <a:pPr marL="285750" indent="-285750" algn="just">
              <a:buFont typeface="Arial" panose="020B0604020202020204" pitchFamily="34" charset="0"/>
              <a:buChar char="•"/>
            </a:pPr>
            <a:r>
              <a:rPr lang="fr-BE" sz="1050" b="1" u="sng" dirty="0" smtClean="0"/>
              <a:t>aux auditeurs </a:t>
            </a:r>
            <a:r>
              <a:rPr lang="fr-BE" sz="1050" dirty="0" smtClean="0"/>
              <a:t>: il a fallu réaliser beaucoup d’audits dans un délai serré (sur 6 à 9 mois).</a:t>
            </a:r>
            <a:r>
              <a:rPr lang="fr-BE" sz="1050" baseline="0" dirty="0" smtClean="0"/>
              <a:t> </a:t>
            </a:r>
            <a:r>
              <a:rPr lang="fr-BE" sz="1050" dirty="0" smtClean="0"/>
              <a:t>Il y a par ailleurs encore beaucoup d’études à venir pour la suite (pistes d’amélioration à évaluer, </a:t>
            </a:r>
            <a:r>
              <a:rPr lang="fr-BE" sz="1050" dirty="0" err="1" smtClean="0"/>
              <a:t>mapping</a:t>
            </a:r>
            <a:r>
              <a:rPr lang="fr-BE" sz="1050" dirty="0" smtClean="0"/>
              <a:t> CO2 et études renouvelables);</a:t>
            </a:r>
          </a:p>
          <a:p>
            <a:pPr marL="285750" indent="-285750" algn="just">
              <a:buFont typeface="Arial" panose="020B0604020202020204" pitchFamily="34" charset="0"/>
              <a:buChar char="•"/>
            </a:pPr>
            <a:r>
              <a:rPr lang="fr-BE" sz="1050" b="1" u="sng" dirty="0" smtClean="0"/>
              <a:t>Entreprises</a:t>
            </a:r>
            <a:r>
              <a:rPr lang="fr-BE" sz="1050" dirty="0" smtClean="0"/>
              <a:t> : </a:t>
            </a:r>
            <a:r>
              <a:rPr lang="fr-BE" sz="1050" b="1" u="sng" dirty="0" smtClean="0"/>
              <a:t>pour leur participation et l’implication </a:t>
            </a:r>
            <a:r>
              <a:rPr lang="fr-BE" sz="1050" dirty="0" smtClean="0"/>
              <a:t>dont elles ont fait preuve via les responsables énergie et les directions</a:t>
            </a:r>
          </a:p>
          <a:p>
            <a:pPr marL="285750" indent="-285750" algn="just">
              <a:buFont typeface="Arial" panose="020B0604020202020204" pitchFamily="34" charset="0"/>
              <a:buChar char="•"/>
            </a:pPr>
            <a:r>
              <a:rPr lang="fr-BE" sz="1050" b="1" u="sng" dirty="0" smtClean="0"/>
              <a:t>DGO4</a:t>
            </a:r>
            <a:r>
              <a:rPr lang="fr-BE" sz="1050" b="1" u="sng" baseline="0" dirty="0" smtClean="0"/>
              <a:t> et AWAC </a:t>
            </a:r>
            <a:r>
              <a:rPr lang="fr-BE" sz="1050" baseline="0" dirty="0" smtClean="0"/>
              <a:t>: </a:t>
            </a:r>
            <a:r>
              <a:rPr lang="fr-BE" sz="1050" b="1" u="sng" baseline="0" dirty="0" smtClean="0"/>
              <a:t>qui portent ce projet depuis son début</a:t>
            </a:r>
            <a:endParaRPr lang="fr-BE" sz="1050" b="1" u="sng" dirty="0" smtClean="0"/>
          </a:p>
        </p:txBody>
      </p:sp>
      <p:sp>
        <p:nvSpPr>
          <p:cNvPr id="4" name="Espace réservé du numéro de diapositive 3"/>
          <p:cNvSpPr>
            <a:spLocks noGrp="1"/>
          </p:cNvSpPr>
          <p:nvPr>
            <p:ph type="sldNum" sz="quarter" idx="10"/>
          </p:nvPr>
        </p:nvSpPr>
        <p:spPr/>
        <p:txBody>
          <a:bodyPr/>
          <a:lstStyle/>
          <a:p>
            <a:fld id="{256C5D9A-60C8-4020-A5DC-FE5DFC2C155B}" type="slidenum">
              <a:rPr lang="fr-FR" smtClean="0"/>
              <a:pPr/>
              <a:t>9</a:t>
            </a:fld>
            <a:endParaRPr lang="fr-FR"/>
          </a:p>
        </p:txBody>
      </p:sp>
    </p:spTree>
    <p:extLst>
      <p:ext uri="{BB962C8B-B14F-4D97-AF65-F5344CB8AC3E}">
        <p14:creationId xmlns:p14="http://schemas.microsoft.com/office/powerpoint/2010/main" xmlns="" val="294862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479EE00-E977-4375-97D8-2D8BB8DA92FE}" type="datetime1">
              <a:rPr lang="fr-FR" smtClean="0"/>
              <a:pPr/>
              <a:t>14/02/2014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62236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BD1786-7714-4198-8BFF-3A361D41F308}" type="datetime1">
              <a:rPr lang="fr-FR" smtClean="0"/>
              <a:pPr/>
              <a:t>14/02/2014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165740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E240AE-9C82-43E9-94BB-1D87E1949085}" type="datetime1">
              <a:rPr lang="fr-FR" smtClean="0"/>
              <a:pPr/>
              <a:t>14/02/2014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92879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280B7B-C48B-44BF-837B-C8272007DCC0}" type="datetime1">
              <a:rPr lang="fr-FR" smtClean="0"/>
              <a:pPr/>
              <a:t>14/02/2014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10806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CF5606C-A350-42C2-A504-E2B3CEF48F59}" type="datetime1">
              <a:rPr lang="fr-FR" smtClean="0"/>
              <a:pPr/>
              <a:t>14/02/2014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4017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0A0208-CFD6-45F8-8670-D7229E30B83D}" type="datetime1">
              <a:rPr lang="fr-FR" smtClean="0"/>
              <a:pPr/>
              <a:t>14/02/2014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68336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0BB6AE-2C96-480A-A123-AD14CEC0257F}" type="datetime1">
              <a:rPr lang="fr-FR" smtClean="0"/>
              <a:pPr/>
              <a:t>14/02/2014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166973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01A38D1-1873-425E-829D-014009B712B5}" type="datetime1">
              <a:rPr lang="fr-FR" smtClean="0"/>
              <a:pPr/>
              <a:t>14/02/2014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75656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A656AC-8296-4BB8-96FB-A2BBC28EB4AB}" type="datetime1">
              <a:rPr lang="fr-FR" smtClean="0"/>
              <a:pPr/>
              <a:t>14/02/2014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32869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447CE7B-B49B-4EED-9484-68F82C433C2D}" type="datetime1">
              <a:rPr lang="fr-FR" smtClean="0"/>
              <a:pPr/>
              <a:t>14/02/2014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378795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5AA9FE-B8CE-4197-A226-24BF3C62F548}" type="datetime1">
              <a:rPr lang="fr-FR" smtClean="0"/>
              <a:pPr/>
              <a:t>14/02/2014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16213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0C3E0-B21F-4575-87CD-C5DDB7FC48DD}" type="datetime1">
              <a:rPr lang="fr-FR" smtClean="0"/>
              <a:pPr/>
              <a:t>14/02/2014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951D1-70C7-4772-8096-6D3F1B790F8E}" type="slidenum">
              <a:rPr lang="fr-FR" smtClean="0"/>
              <a:pPr/>
              <a:t>‹N°›</a:t>
            </a:fld>
            <a:endParaRPr lang="fr-FR"/>
          </a:p>
        </p:txBody>
      </p:sp>
    </p:spTree>
    <p:extLst>
      <p:ext uri="{BB962C8B-B14F-4D97-AF65-F5344CB8AC3E}">
        <p14:creationId xmlns:p14="http://schemas.microsoft.com/office/powerpoint/2010/main" xmlns="" val="2514371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898378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503660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aphicFrame>
        <p:nvGraphicFramePr>
          <p:cNvPr id="8" name="Diagramme 7"/>
          <p:cNvGraphicFramePr/>
          <p:nvPr>
            <p:extLst>
              <p:ext uri="{D42A27DB-BD31-4B8C-83A1-F6EECF244321}">
                <p14:modId xmlns:p14="http://schemas.microsoft.com/office/powerpoint/2010/main" xmlns="" val="2765117885"/>
              </p:ext>
            </p:extLst>
          </p:nvPr>
        </p:nvGraphicFramePr>
        <p:xfrm>
          <a:off x="1655676" y="1268760"/>
          <a:ext cx="583264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numéro de diapositive 1"/>
          <p:cNvSpPr>
            <a:spLocks noGrp="1"/>
          </p:cNvSpPr>
          <p:nvPr>
            <p:ph type="sldNum" sz="quarter" idx="12"/>
          </p:nvPr>
        </p:nvSpPr>
        <p:spPr/>
        <p:txBody>
          <a:bodyPr/>
          <a:lstStyle/>
          <a:p>
            <a:fld id="{45E951D1-70C7-4772-8096-6D3F1B790F8E}" type="slidenum">
              <a:rPr lang="fr-FR" smtClean="0"/>
              <a:pPr/>
              <a:t>2</a:t>
            </a:fld>
            <a:endParaRPr lang="fr-FR"/>
          </a:p>
        </p:txBody>
      </p:sp>
    </p:spTree>
    <p:extLst>
      <p:ext uri="{BB962C8B-B14F-4D97-AF65-F5344CB8AC3E}">
        <p14:creationId xmlns:p14="http://schemas.microsoft.com/office/powerpoint/2010/main" xmlns="" val="173287778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210184" y="1052736"/>
            <a:ext cx="3922869" cy="461665"/>
          </a:xfrm>
          <a:prstGeom prst="rect">
            <a:avLst/>
          </a:prstGeom>
        </p:spPr>
        <p:txBody>
          <a:bodyPr wrap="none">
            <a:spAutoFit/>
          </a:bodyPr>
          <a:lstStyle/>
          <a:p>
            <a:r>
              <a:rPr lang="fr-FR" sz="2400" b="1" dirty="0">
                <a:solidFill>
                  <a:schemeClr val="tx1">
                    <a:lumMod val="75000"/>
                    <a:lumOff val="25000"/>
                  </a:schemeClr>
                </a:solidFill>
              </a:rPr>
              <a:t>Ceci est une longue </a:t>
            </a:r>
            <a:r>
              <a:rPr lang="fr-FR" sz="2400" b="1" dirty="0" smtClean="0">
                <a:solidFill>
                  <a:schemeClr val="tx1">
                    <a:lumMod val="75000"/>
                    <a:lumOff val="25000"/>
                  </a:schemeClr>
                </a:solidFill>
              </a:rPr>
              <a:t>histoire…</a:t>
            </a:r>
            <a:endParaRPr lang="fr-FR" sz="2400" b="1" dirty="0">
              <a:solidFill>
                <a:schemeClr val="tx1">
                  <a:lumMod val="75000"/>
                  <a:lumOff val="25000"/>
                </a:schemeClr>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xmlns="" val="4201867907"/>
              </p:ext>
            </p:extLst>
          </p:nvPr>
        </p:nvGraphicFramePr>
        <p:xfrm>
          <a:off x="1116471" y="1772816"/>
          <a:ext cx="6911059" cy="4521658"/>
        </p:xfrm>
        <a:graphic>
          <a:graphicData uri="http://schemas.openxmlformats.org/drawingml/2006/table">
            <a:tbl>
              <a:tblPr firstRow="1" firstCol="1" bandRow="1">
                <a:tableStyleId>{F5AB1C69-6EDB-4FF4-983F-18BD219EF322}</a:tableStyleId>
              </a:tblPr>
              <a:tblGrid>
                <a:gridCol w="1841572"/>
                <a:gridCol w="3669545"/>
                <a:gridCol w="1399942"/>
              </a:tblGrid>
              <a:tr h="730906">
                <a:tc>
                  <a:txBody>
                    <a:bodyPr/>
                    <a:lstStyle/>
                    <a:p>
                      <a:pPr algn="ctr">
                        <a:spcAft>
                          <a:spcPts val="0"/>
                        </a:spcAft>
                      </a:pPr>
                      <a:r>
                        <a:rPr lang="fr-BE" sz="1800" dirty="0">
                          <a:effectLst/>
                        </a:rPr>
                        <a:t>Fédération</a:t>
                      </a:r>
                      <a:endParaRPr lang="fr-BE" sz="1600" dirty="0">
                        <a:effectLst/>
                        <a:latin typeface="Calibri"/>
                        <a:ea typeface="Calibri"/>
                        <a:cs typeface="Times New Roman"/>
                      </a:endParaRPr>
                    </a:p>
                  </a:txBody>
                  <a:tcPr marL="65633" marR="65633" marT="0" marB="0" anchor="ctr">
                    <a:solidFill>
                      <a:srgbClr val="68A232"/>
                    </a:solidFill>
                  </a:tcPr>
                </a:tc>
                <a:tc>
                  <a:txBody>
                    <a:bodyPr/>
                    <a:lstStyle/>
                    <a:p>
                      <a:pPr algn="ctr">
                        <a:spcAft>
                          <a:spcPts val="0"/>
                        </a:spcAft>
                      </a:pPr>
                      <a:r>
                        <a:rPr lang="fr-BE" sz="1800" dirty="0">
                          <a:effectLst/>
                        </a:rPr>
                        <a:t>Secteurs</a:t>
                      </a:r>
                      <a:endParaRPr lang="fr-BE" sz="1600" dirty="0">
                        <a:effectLst/>
                        <a:latin typeface="Calibri"/>
                        <a:ea typeface="Calibri"/>
                        <a:cs typeface="Times New Roman"/>
                      </a:endParaRPr>
                    </a:p>
                  </a:txBody>
                  <a:tcPr marL="65633" marR="65633" marT="0" marB="0" anchor="ctr">
                    <a:solidFill>
                      <a:srgbClr val="68A232"/>
                    </a:solidFill>
                  </a:tcPr>
                </a:tc>
                <a:tc>
                  <a:txBody>
                    <a:bodyPr/>
                    <a:lstStyle/>
                    <a:p>
                      <a:pPr algn="ctr">
                        <a:spcAft>
                          <a:spcPts val="0"/>
                        </a:spcAft>
                      </a:pPr>
                      <a:r>
                        <a:rPr lang="fr-BE" sz="1800" dirty="0">
                          <a:effectLst/>
                        </a:rPr>
                        <a:t>Signature</a:t>
                      </a:r>
                      <a:endParaRPr lang="fr-BE" sz="1600" dirty="0">
                        <a:effectLst/>
                        <a:latin typeface="Calibri"/>
                        <a:ea typeface="Calibri"/>
                        <a:cs typeface="Times New Roman"/>
                      </a:endParaRPr>
                    </a:p>
                  </a:txBody>
                  <a:tcPr marL="65633" marR="65633" marT="0" marB="0" anchor="ctr">
                    <a:solidFill>
                      <a:srgbClr val="68A232"/>
                    </a:solidFill>
                  </a:tcPr>
                </a:tc>
              </a:tr>
              <a:tr h="236922">
                <a:tc>
                  <a:txBody>
                    <a:bodyPr/>
                    <a:lstStyle/>
                    <a:p>
                      <a:pPr>
                        <a:spcAft>
                          <a:spcPts val="0"/>
                        </a:spcAft>
                      </a:pPr>
                      <a:r>
                        <a:rPr lang="fr-BE" sz="1500" dirty="0">
                          <a:effectLst/>
                        </a:rPr>
                        <a:t>GSV</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Sidérurgie (froid)</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21/06/2004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ESSENSCIA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Chimie</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2003</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FEBELCEM</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Cimenteries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FIV</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Verre</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FEVIA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a:effectLst/>
                        </a:rPr>
                        <a:t>Alimentaire</a:t>
                      </a:r>
                      <a:endParaRPr lang="fr-BE" sz="160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LHOIST</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Chaux</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COBELPA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Pâtes à papier et emballages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2003</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CARMEUSE</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Chaux</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smtClean="0">
                          <a:effectLst/>
                        </a:rPr>
                        <a:t>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AGORIA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Fabrications métalliques et électriques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FBB - FEDICER</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Briques et céramiques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30/06/2006</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FEDIEX</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Carrières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8/12/2006</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FEDUSTRIA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Textile, bois et ameublement</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24/11/2007</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AGORIA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a:effectLst/>
                        </a:rPr>
                        <a:t>Fonderies</a:t>
                      </a:r>
                      <a:endParaRPr lang="fr-BE" sz="160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FETRA - FEBELGRA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Imprimeries et industries graphiques</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28/01/2008</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AGORIA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a:effectLst/>
                        </a:rPr>
                        <a:t>Industrie technologique</a:t>
                      </a:r>
                      <a:endParaRPr lang="fr-BE" sz="160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22/12/2009</a:t>
                      </a:r>
                      <a:endParaRPr lang="fr-BE" sz="1600" dirty="0">
                        <a:effectLst/>
                        <a:latin typeface="Calibri"/>
                        <a:ea typeface="Calibri"/>
                        <a:cs typeface="Times New Roman"/>
                      </a:endParaRPr>
                    </a:p>
                  </a:txBody>
                  <a:tcPr marL="65633" marR="65633" marT="0" marB="0" anchor="b"/>
                </a:tc>
              </a:tr>
              <a:tr h="236922">
                <a:tc>
                  <a:txBody>
                    <a:bodyPr/>
                    <a:lstStyle/>
                    <a:p>
                      <a:pPr>
                        <a:spcAft>
                          <a:spcPts val="0"/>
                        </a:spcAft>
                      </a:pPr>
                      <a:r>
                        <a:rPr lang="fr-BE" sz="1500" dirty="0">
                          <a:effectLst/>
                        </a:rPr>
                        <a:t>AGORIA</a:t>
                      </a:r>
                      <a:endParaRPr lang="fr-BE" sz="1600" dirty="0">
                        <a:effectLst/>
                        <a:latin typeface="Calibri"/>
                        <a:ea typeface="Calibri"/>
                        <a:cs typeface="Times New Roman"/>
                      </a:endParaRPr>
                    </a:p>
                  </a:txBody>
                  <a:tcPr marL="65633" marR="65633" marT="0" marB="0" anchor="b">
                    <a:solidFill>
                      <a:srgbClr val="68A232"/>
                    </a:solidFill>
                  </a:tcPr>
                </a:tc>
                <a:tc>
                  <a:txBody>
                    <a:bodyPr/>
                    <a:lstStyle/>
                    <a:p>
                      <a:pPr>
                        <a:spcAft>
                          <a:spcPts val="0"/>
                        </a:spcAft>
                      </a:pPr>
                      <a:r>
                        <a:rPr lang="fr-BE" sz="1500" dirty="0">
                          <a:effectLst/>
                        </a:rPr>
                        <a:t>Non-Ferreux</a:t>
                      </a:r>
                      <a:endParaRPr lang="fr-BE" sz="1600" dirty="0">
                        <a:effectLst/>
                        <a:latin typeface="Calibri"/>
                        <a:ea typeface="Calibri"/>
                        <a:cs typeface="Times New Roman"/>
                      </a:endParaRPr>
                    </a:p>
                  </a:txBody>
                  <a:tcPr marL="65633" marR="65633" marT="0" marB="0" anchor="b"/>
                </a:tc>
                <a:tc>
                  <a:txBody>
                    <a:bodyPr/>
                    <a:lstStyle/>
                    <a:p>
                      <a:pPr algn="r">
                        <a:spcAft>
                          <a:spcPts val="0"/>
                        </a:spcAft>
                      </a:pPr>
                      <a:r>
                        <a:rPr lang="fr-BE" sz="1500" dirty="0">
                          <a:effectLst/>
                        </a:rPr>
                        <a:t>7/06/2004</a:t>
                      </a:r>
                      <a:endParaRPr lang="fr-BE" sz="1600" dirty="0">
                        <a:effectLst/>
                        <a:latin typeface="Calibri"/>
                        <a:ea typeface="Calibri"/>
                        <a:cs typeface="Times New Roman"/>
                      </a:endParaRPr>
                    </a:p>
                  </a:txBody>
                  <a:tcPr marL="65633" marR="65633" marT="0" marB="0" anchor="b"/>
                </a:tc>
              </a:tr>
            </a:tbl>
          </a:graphicData>
        </a:graphic>
      </p:graphicFrame>
      <p:sp>
        <p:nvSpPr>
          <p:cNvPr id="3" name="Espace réservé du numéro de diapositive 2"/>
          <p:cNvSpPr>
            <a:spLocks noGrp="1"/>
          </p:cNvSpPr>
          <p:nvPr>
            <p:ph type="sldNum" sz="quarter" idx="12"/>
          </p:nvPr>
        </p:nvSpPr>
        <p:spPr/>
        <p:txBody>
          <a:bodyPr/>
          <a:lstStyle/>
          <a:p>
            <a:fld id="{45E951D1-70C7-4772-8096-6D3F1B790F8E}" type="slidenum">
              <a:rPr lang="fr-FR" smtClean="0"/>
              <a:pPr/>
              <a:t>3</a:t>
            </a:fld>
            <a:endParaRPr lang="fr-FR"/>
          </a:p>
        </p:txBody>
      </p:sp>
      <p:sp>
        <p:nvSpPr>
          <p:cNvPr id="2" name="Flèche droite 1"/>
          <p:cNvSpPr/>
          <p:nvPr/>
        </p:nvSpPr>
        <p:spPr>
          <a:xfrm flipH="1">
            <a:off x="8100392" y="2780928"/>
            <a:ext cx="504056" cy="216024"/>
          </a:xfrm>
          <a:prstGeom prst="rightArrow">
            <a:avLst/>
          </a:prstGeom>
          <a:solidFill>
            <a:srgbClr val="68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flipH="1">
            <a:off x="8100392" y="3933056"/>
            <a:ext cx="504056" cy="216024"/>
          </a:xfrm>
          <a:prstGeom prst="rightArrow">
            <a:avLst/>
          </a:prstGeom>
          <a:solidFill>
            <a:srgbClr val="68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3063233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210184" y="1052736"/>
            <a:ext cx="8501045" cy="830997"/>
          </a:xfrm>
          <a:prstGeom prst="rect">
            <a:avLst/>
          </a:prstGeom>
        </p:spPr>
        <p:txBody>
          <a:bodyPr wrap="none">
            <a:spAutoFit/>
          </a:bodyPr>
          <a:lstStyle/>
          <a:p>
            <a:r>
              <a:rPr lang="fr-FR" sz="2400" b="1" dirty="0">
                <a:solidFill>
                  <a:schemeClr val="tx1">
                    <a:lumMod val="75000"/>
                    <a:lumOff val="25000"/>
                  </a:schemeClr>
                </a:solidFill>
              </a:rPr>
              <a:t>Au final, 172 entreprises pour 205 sites </a:t>
            </a:r>
            <a:r>
              <a:rPr lang="fr-FR" sz="2400" b="1" dirty="0" smtClean="0">
                <a:solidFill>
                  <a:schemeClr val="tx1">
                    <a:lumMod val="75000"/>
                    <a:lumOff val="25000"/>
                  </a:schemeClr>
                </a:solidFill>
              </a:rPr>
              <a:t>d’exploitation participent</a:t>
            </a:r>
          </a:p>
          <a:p>
            <a:r>
              <a:rPr lang="fr-FR" sz="2400" b="1" dirty="0" smtClean="0">
                <a:solidFill>
                  <a:schemeClr val="tx1">
                    <a:lumMod val="75000"/>
                    <a:lumOff val="25000"/>
                  </a:schemeClr>
                </a:solidFill>
              </a:rPr>
              <a:t>à </a:t>
            </a:r>
            <a:r>
              <a:rPr lang="fr-FR" sz="2400" b="1" dirty="0">
                <a:solidFill>
                  <a:schemeClr val="tx1">
                    <a:lumMod val="75000"/>
                    <a:lumOff val="25000"/>
                  </a:schemeClr>
                </a:solidFill>
              </a:rPr>
              <a:t>l’aventure en 2012</a:t>
            </a:r>
          </a:p>
        </p:txBody>
      </p:sp>
      <p:graphicFrame>
        <p:nvGraphicFramePr>
          <p:cNvPr id="6" name="Tableau 5"/>
          <p:cNvGraphicFramePr>
            <a:graphicFrameLocks noGrp="1"/>
          </p:cNvGraphicFramePr>
          <p:nvPr>
            <p:extLst>
              <p:ext uri="{D42A27DB-BD31-4B8C-83A1-F6EECF244321}">
                <p14:modId xmlns:p14="http://schemas.microsoft.com/office/powerpoint/2010/main" xmlns="" val="2519734428"/>
              </p:ext>
            </p:extLst>
          </p:nvPr>
        </p:nvGraphicFramePr>
        <p:xfrm>
          <a:off x="935597" y="2132852"/>
          <a:ext cx="7272806" cy="4392492"/>
        </p:xfrm>
        <a:graphic>
          <a:graphicData uri="http://schemas.openxmlformats.org/drawingml/2006/table">
            <a:tbl>
              <a:tblPr firstRow="1" firstCol="1" bandRow="1">
                <a:tableStyleId>{F5AB1C69-6EDB-4FF4-983F-18BD219EF322}</a:tableStyleId>
              </a:tblPr>
              <a:tblGrid>
                <a:gridCol w="1442022"/>
                <a:gridCol w="2821347"/>
                <a:gridCol w="1567415"/>
                <a:gridCol w="1442022"/>
              </a:tblGrid>
              <a:tr h="567305">
                <a:tc>
                  <a:txBody>
                    <a:bodyPr/>
                    <a:lstStyle/>
                    <a:p>
                      <a:pPr algn="ctr">
                        <a:spcAft>
                          <a:spcPts val="0"/>
                        </a:spcAft>
                      </a:pPr>
                      <a:r>
                        <a:rPr lang="fr-BE" sz="1400" dirty="0">
                          <a:effectLst/>
                        </a:rPr>
                        <a:t>Fédération</a:t>
                      </a:r>
                      <a:endParaRPr lang="fr-BE" sz="1400" dirty="0">
                        <a:effectLst/>
                        <a:latin typeface="Calibri"/>
                        <a:ea typeface="Calibri"/>
                        <a:cs typeface="Times New Roman"/>
                      </a:endParaRPr>
                    </a:p>
                  </a:txBody>
                  <a:tcPr marL="53836" marR="53836" marT="0" marB="0" anchor="ctr">
                    <a:solidFill>
                      <a:srgbClr val="68A232"/>
                    </a:solidFill>
                  </a:tcPr>
                </a:tc>
                <a:tc>
                  <a:txBody>
                    <a:bodyPr/>
                    <a:lstStyle/>
                    <a:p>
                      <a:pPr algn="ctr">
                        <a:spcAft>
                          <a:spcPts val="0"/>
                        </a:spcAft>
                      </a:pPr>
                      <a:r>
                        <a:rPr lang="fr-BE" sz="1400" dirty="0">
                          <a:effectLst/>
                        </a:rPr>
                        <a:t>Secteurs</a:t>
                      </a:r>
                      <a:endParaRPr lang="fr-BE" sz="1400" dirty="0">
                        <a:effectLst/>
                        <a:latin typeface="Calibri"/>
                        <a:ea typeface="Calibri"/>
                        <a:cs typeface="Times New Roman"/>
                      </a:endParaRPr>
                    </a:p>
                  </a:txBody>
                  <a:tcPr marL="53836" marR="53836" marT="0" marB="0" anchor="ctr">
                    <a:solidFill>
                      <a:srgbClr val="68A232"/>
                    </a:solidFill>
                  </a:tcPr>
                </a:tc>
                <a:tc>
                  <a:txBody>
                    <a:bodyPr/>
                    <a:lstStyle/>
                    <a:p>
                      <a:pPr algn="ctr">
                        <a:spcAft>
                          <a:spcPts val="0"/>
                        </a:spcAft>
                      </a:pPr>
                      <a:r>
                        <a:rPr lang="fr-BE" sz="1200" dirty="0" smtClean="0">
                          <a:effectLst/>
                        </a:rPr>
                        <a:t>Nombre de sociétés participantes à la fin 2012</a:t>
                      </a:r>
                      <a:endParaRPr lang="fr-BE" sz="1200" dirty="0">
                        <a:effectLst/>
                        <a:latin typeface="Calibri"/>
                        <a:ea typeface="Calibri"/>
                        <a:cs typeface="Times New Roman"/>
                      </a:endParaRPr>
                    </a:p>
                  </a:txBody>
                  <a:tcPr marL="53836" marR="53836" marT="0" marB="0" anchor="ctr">
                    <a:solidFill>
                      <a:srgbClr val="68A232"/>
                    </a:solidFill>
                  </a:tcPr>
                </a:tc>
                <a:tc>
                  <a:txBody>
                    <a:bodyPr/>
                    <a:lstStyle/>
                    <a:p>
                      <a:pPr algn="ctr">
                        <a:spcAft>
                          <a:spcPts val="0"/>
                        </a:spcAft>
                      </a:pPr>
                      <a:r>
                        <a:rPr lang="fr-BE" sz="1200" dirty="0" smtClean="0">
                          <a:effectLst/>
                          <a:latin typeface="Calibri"/>
                          <a:ea typeface="Calibri"/>
                          <a:cs typeface="Times New Roman"/>
                        </a:rPr>
                        <a:t>Nombre de sites d’exploitation</a:t>
                      </a:r>
                      <a:r>
                        <a:rPr lang="fr-BE" sz="1200" baseline="0" dirty="0" smtClean="0">
                          <a:effectLst/>
                          <a:latin typeface="Calibri"/>
                          <a:ea typeface="Calibri"/>
                          <a:cs typeface="Times New Roman"/>
                        </a:rPr>
                        <a:t> à </a:t>
                      </a:r>
                      <a:r>
                        <a:rPr lang="fr-BE" sz="1200" dirty="0" smtClean="0">
                          <a:effectLst/>
                          <a:latin typeface="Calibri"/>
                          <a:ea typeface="Calibri"/>
                          <a:cs typeface="Times New Roman"/>
                        </a:rPr>
                        <a:t>la fin 2012</a:t>
                      </a:r>
                      <a:endParaRPr lang="fr-BE" sz="1200" dirty="0">
                        <a:effectLst/>
                        <a:latin typeface="Calibri"/>
                        <a:ea typeface="Calibri"/>
                        <a:cs typeface="Times New Roman"/>
                      </a:endParaRPr>
                    </a:p>
                  </a:txBody>
                  <a:tcPr marL="53836" marR="53836" marT="0" marB="0" anchor="ctr">
                    <a:solidFill>
                      <a:srgbClr val="68A232"/>
                    </a:solidFill>
                  </a:tcPr>
                </a:tc>
              </a:tr>
              <a:tr h="225011">
                <a:tc>
                  <a:txBody>
                    <a:bodyPr/>
                    <a:lstStyle/>
                    <a:p>
                      <a:pPr>
                        <a:spcAft>
                          <a:spcPts val="0"/>
                        </a:spcAft>
                      </a:pPr>
                      <a:r>
                        <a:rPr lang="fr-BE" sz="1300" dirty="0">
                          <a:effectLst/>
                        </a:rPr>
                        <a:t>GSV</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Sidérurgie (froid)</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6</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9</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ESSENSCIA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Chimie</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28</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31</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FEBELCEM</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Cimenteries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3</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6</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FIV</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Verre</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8</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10</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FEVIA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Alimentaire</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49</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49</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LHOIST</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Chaux</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3</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3</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COBELPA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Pâtes à papier et emballages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4</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5</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CARMEUSE</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Chaux</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3</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3</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AGORIA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Fabrications métalliques et électriques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10</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11</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FBB - FEDICER</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Briques et céramiques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5</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10</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FEDIEX</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Carrières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9</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19</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FEDUSTRIA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Textile, bois et ameublement</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7</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7</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AGORIA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Fonderies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7</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7</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FETRA - FEBELGRA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Imprimeries et industries graphiques</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7</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7</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AGORIA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Industrie technologique</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17</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22</a:t>
                      </a:r>
                      <a:endParaRPr lang="fr-BE" sz="1300" dirty="0">
                        <a:effectLst/>
                        <a:latin typeface="Calibri"/>
                        <a:ea typeface="Calibri"/>
                        <a:cs typeface="Times New Roman"/>
                      </a:endParaRPr>
                    </a:p>
                  </a:txBody>
                  <a:tcPr marL="53836" marR="53836" marT="0" marB="0" anchor="b"/>
                </a:tc>
              </a:tr>
              <a:tr h="225011">
                <a:tc>
                  <a:txBody>
                    <a:bodyPr/>
                    <a:lstStyle/>
                    <a:p>
                      <a:pPr>
                        <a:spcAft>
                          <a:spcPts val="0"/>
                        </a:spcAft>
                      </a:pPr>
                      <a:r>
                        <a:rPr lang="fr-BE" sz="1300" dirty="0">
                          <a:effectLst/>
                        </a:rPr>
                        <a:t>AGORIA</a:t>
                      </a:r>
                      <a:endParaRPr lang="fr-BE" sz="1400" dirty="0">
                        <a:effectLst/>
                        <a:latin typeface="Calibri"/>
                        <a:ea typeface="Calibri"/>
                        <a:cs typeface="Times New Roman"/>
                      </a:endParaRPr>
                    </a:p>
                  </a:txBody>
                  <a:tcPr marL="53836" marR="53836" marT="0" marB="0" anchor="b">
                    <a:solidFill>
                      <a:srgbClr val="68A232"/>
                    </a:solidFill>
                  </a:tcPr>
                </a:tc>
                <a:tc>
                  <a:txBody>
                    <a:bodyPr/>
                    <a:lstStyle/>
                    <a:p>
                      <a:pPr>
                        <a:spcAft>
                          <a:spcPts val="0"/>
                        </a:spcAft>
                      </a:pPr>
                      <a:r>
                        <a:rPr lang="fr-BE" sz="1300" dirty="0">
                          <a:effectLst/>
                        </a:rPr>
                        <a:t>Non-Ferreux</a:t>
                      </a:r>
                      <a:endParaRPr lang="fr-BE" sz="1400" dirty="0">
                        <a:effectLst/>
                        <a:latin typeface="Calibri"/>
                        <a:ea typeface="Calibri"/>
                        <a:cs typeface="Times New Roman"/>
                      </a:endParaRPr>
                    </a:p>
                  </a:txBody>
                  <a:tcPr marL="53836" marR="53836" marT="0" marB="0" anchor="b"/>
                </a:tc>
                <a:tc>
                  <a:txBody>
                    <a:bodyPr/>
                    <a:lstStyle/>
                    <a:p>
                      <a:pPr algn="ctr"/>
                      <a:r>
                        <a:rPr lang="fr-BE" sz="1300" dirty="0" smtClean="0"/>
                        <a:t>6</a:t>
                      </a:r>
                      <a:endParaRPr lang="fr-FR" sz="1300" dirty="0"/>
                    </a:p>
                  </a:txBody>
                  <a:tcPr marL="53836" marR="53836" marT="0" marB="0" anchor="b"/>
                </a:tc>
                <a:tc>
                  <a:txBody>
                    <a:bodyPr/>
                    <a:lstStyle/>
                    <a:p>
                      <a:pPr algn="ctr">
                        <a:spcAft>
                          <a:spcPts val="0"/>
                        </a:spcAft>
                      </a:pPr>
                      <a:r>
                        <a:rPr lang="fr-BE" sz="1300" dirty="0" smtClean="0">
                          <a:effectLst/>
                          <a:latin typeface="Calibri"/>
                          <a:ea typeface="Calibri"/>
                          <a:cs typeface="Times New Roman"/>
                        </a:rPr>
                        <a:t>6</a:t>
                      </a:r>
                      <a:endParaRPr lang="fr-BE" sz="1300" dirty="0">
                        <a:effectLst/>
                        <a:latin typeface="Calibri"/>
                        <a:ea typeface="Calibri"/>
                        <a:cs typeface="Times New Roman"/>
                      </a:endParaRPr>
                    </a:p>
                  </a:txBody>
                  <a:tcPr marL="53836" marR="53836" marT="0" marB="0" anchor="b"/>
                </a:tc>
              </a:tr>
              <a:tr h="225011">
                <a:tc gridSpan="2">
                  <a:txBody>
                    <a:bodyPr/>
                    <a:lstStyle/>
                    <a:p>
                      <a:pPr>
                        <a:spcAft>
                          <a:spcPts val="0"/>
                        </a:spcAft>
                      </a:pPr>
                      <a:r>
                        <a:rPr lang="fr-BE" sz="1400" dirty="0" smtClean="0">
                          <a:effectLst/>
                          <a:latin typeface="Calibri"/>
                          <a:ea typeface="Calibri"/>
                          <a:cs typeface="Times New Roman"/>
                        </a:rPr>
                        <a:t>TOTAUX</a:t>
                      </a:r>
                      <a:endParaRPr lang="fr-BE" sz="1400" dirty="0">
                        <a:effectLst/>
                        <a:latin typeface="Calibri"/>
                        <a:ea typeface="Calibri"/>
                        <a:cs typeface="Times New Roman"/>
                      </a:endParaRPr>
                    </a:p>
                  </a:txBody>
                  <a:tcPr marL="53836" marR="53836" marT="0" marB="0" anchor="b">
                    <a:solidFill>
                      <a:srgbClr val="525A67"/>
                    </a:solidFill>
                  </a:tcPr>
                </a:tc>
                <a:tc hMerge="1">
                  <a:txBody>
                    <a:bodyPr/>
                    <a:lstStyle/>
                    <a:p>
                      <a:pPr>
                        <a:spcAft>
                          <a:spcPts val="0"/>
                        </a:spcAft>
                      </a:pPr>
                      <a:endParaRPr lang="fr-BE" sz="1400" dirty="0">
                        <a:effectLst/>
                        <a:latin typeface="Calibri"/>
                        <a:ea typeface="Calibri"/>
                        <a:cs typeface="Times New Roman"/>
                      </a:endParaRPr>
                    </a:p>
                  </a:txBody>
                  <a:tcPr marL="57305" marR="57305" marT="0" marB="0" anchor="b"/>
                </a:tc>
                <a:tc>
                  <a:txBody>
                    <a:bodyPr/>
                    <a:lstStyle/>
                    <a:p>
                      <a:pPr algn="ctr"/>
                      <a:r>
                        <a:rPr lang="fr-BE" sz="1300" b="1" dirty="0" smtClean="0">
                          <a:solidFill>
                            <a:schemeClr val="bg1"/>
                          </a:solidFill>
                        </a:rPr>
                        <a:t>172</a:t>
                      </a:r>
                      <a:endParaRPr lang="fr-FR" sz="1300" b="1" dirty="0">
                        <a:solidFill>
                          <a:schemeClr val="bg1"/>
                        </a:solidFill>
                      </a:endParaRPr>
                    </a:p>
                  </a:txBody>
                  <a:tcPr marL="53836" marR="53836" marT="0" marB="0" anchor="b">
                    <a:solidFill>
                      <a:srgbClr val="525A67"/>
                    </a:solidFill>
                  </a:tcPr>
                </a:tc>
                <a:tc>
                  <a:txBody>
                    <a:bodyPr/>
                    <a:lstStyle/>
                    <a:p>
                      <a:pPr algn="ctr">
                        <a:spcAft>
                          <a:spcPts val="0"/>
                        </a:spcAft>
                      </a:pPr>
                      <a:r>
                        <a:rPr lang="fr-BE" sz="1300" b="1" dirty="0" smtClean="0">
                          <a:solidFill>
                            <a:schemeClr val="bg1"/>
                          </a:solidFill>
                          <a:effectLst/>
                          <a:latin typeface="Calibri"/>
                          <a:ea typeface="Calibri"/>
                          <a:cs typeface="Times New Roman"/>
                        </a:rPr>
                        <a:t>205</a:t>
                      </a:r>
                      <a:endParaRPr lang="fr-BE" sz="1300" b="1" dirty="0">
                        <a:solidFill>
                          <a:schemeClr val="bg1"/>
                        </a:solidFill>
                        <a:effectLst/>
                        <a:latin typeface="Calibri"/>
                        <a:ea typeface="Calibri"/>
                        <a:cs typeface="Times New Roman"/>
                      </a:endParaRPr>
                    </a:p>
                  </a:txBody>
                  <a:tcPr marL="53836" marR="53836" marT="0" marB="0" anchor="b">
                    <a:solidFill>
                      <a:srgbClr val="525A67"/>
                    </a:solidFill>
                  </a:tcPr>
                </a:tc>
              </a:tr>
            </a:tbl>
          </a:graphicData>
        </a:graphic>
      </p:graphicFrame>
      <p:sp>
        <p:nvSpPr>
          <p:cNvPr id="3" name="Espace réservé du numéro de diapositive 2"/>
          <p:cNvSpPr>
            <a:spLocks noGrp="1"/>
          </p:cNvSpPr>
          <p:nvPr>
            <p:ph type="sldNum" sz="quarter" idx="12"/>
          </p:nvPr>
        </p:nvSpPr>
        <p:spPr/>
        <p:txBody>
          <a:bodyPr/>
          <a:lstStyle/>
          <a:p>
            <a:fld id="{45E951D1-70C7-4772-8096-6D3F1B790F8E}" type="slidenum">
              <a:rPr lang="fr-FR" smtClean="0"/>
              <a:pPr/>
              <a:t>4</a:t>
            </a:fld>
            <a:endParaRPr lang="fr-FR"/>
          </a:p>
        </p:txBody>
      </p:sp>
    </p:spTree>
    <p:extLst>
      <p:ext uri="{BB962C8B-B14F-4D97-AF65-F5344CB8AC3E}">
        <p14:creationId xmlns:p14="http://schemas.microsoft.com/office/powerpoint/2010/main" xmlns="" val="11639763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9194" y="1686221"/>
            <a:ext cx="440415" cy="360000"/>
          </a:xfrm>
          <a:prstGeom prst="rect">
            <a:avLst/>
          </a:prstGeom>
        </p:spPr>
      </p:pic>
      <p:sp>
        <p:nvSpPr>
          <p:cNvPr id="4" name="Rectangle 3"/>
          <p:cNvSpPr/>
          <p:nvPr/>
        </p:nvSpPr>
        <p:spPr>
          <a:xfrm>
            <a:off x="210184" y="1052736"/>
            <a:ext cx="8545929" cy="461665"/>
          </a:xfrm>
          <a:prstGeom prst="rect">
            <a:avLst/>
          </a:prstGeom>
        </p:spPr>
        <p:txBody>
          <a:bodyPr wrap="none">
            <a:spAutoFit/>
          </a:bodyPr>
          <a:lstStyle/>
          <a:p>
            <a:r>
              <a:rPr lang="fr-FR" sz="2400" b="1" dirty="0">
                <a:solidFill>
                  <a:schemeClr val="tx1">
                    <a:lumMod val="75000"/>
                    <a:lumOff val="25000"/>
                  </a:schemeClr>
                </a:solidFill>
              </a:rPr>
              <a:t>Cette aventure n’a cependant pas été un long fleuve </a:t>
            </a:r>
            <a:r>
              <a:rPr lang="fr-FR" sz="2400" b="1" dirty="0" smtClean="0">
                <a:solidFill>
                  <a:schemeClr val="tx1">
                    <a:lumMod val="75000"/>
                    <a:lumOff val="25000"/>
                  </a:schemeClr>
                </a:solidFill>
              </a:rPr>
              <a:t>tranquille… </a:t>
            </a:r>
            <a:endParaRPr lang="fr-FR" sz="2400" b="1" dirty="0">
              <a:solidFill>
                <a:schemeClr val="tx1">
                  <a:lumMod val="75000"/>
                  <a:lumOff val="25000"/>
                </a:schemeClr>
              </a:solidFill>
            </a:endParaRPr>
          </a:p>
        </p:txBody>
      </p:sp>
      <p:sp>
        <p:nvSpPr>
          <p:cNvPr id="5" name="Rectangle 4"/>
          <p:cNvSpPr/>
          <p:nvPr/>
        </p:nvSpPr>
        <p:spPr>
          <a:xfrm>
            <a:off x="899592" y="1628800"/>
            <a:ext cx="8208912" cy="769441"/>
          </a:xfrm>
          <a:prstGeom prst="rect">
            <a:avLst/>
          </a:prstGeom>
        </p:spPr>
        <p:txBody>
          <a:bodyPr wrap="square">
            <a:spAutoFit/>
          </a:bodyPr>
          <a:lstStyle/>
          <a:p>
            <a:r>
              <a:rPr lang="fr-FR" sz="2200" b="1" dirty="0"/>
              <a:t>Plusieurs difficultés </a:t>
            </a:r>
            <a:r>
              <a:rPr lang="fr-FR" sz="2200" b="1" dirty="0" smtClean="0"/>
              <a:t>rencontrées mais aussi et </a:t>
            </a:r>
            <a:r>
              <a:rPr lang="fr-FR" sz="2200" b="1" dirty="0"/>
              <a:t>surtout </a:t>
            </a:r>
            <a:r>
              <a:rPr lang="fr-FR" sz="2200" b="1" dirty="0" smtClean="0"/>
              <a:t>de beaux résultats</a:t>
            </a:r>
            <a:endParaRPr lang="fr-FR" sz="2200" b="1" dirty="0"/>
          </a:p>
        </p:txBody>
      </p:sp>
      <p:pic>
        <p:nvPicPr>
          <p:cNvPr id="6"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8234" y="2477944"/>
            <a:ext cx="6067532" cy="3975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45E951D1-70C7-4772-8096-6D3F1B790F8E}" type="slidenum">
              <a:rPr lang="fr-FR" smtClean="0"/>
              <a:pPr/>
              <a:t>5</a:t>
            </a:fld>
            <a:endParaRPr lang="fr-FR"/>
          </a:p>
        </p:txBody>
      </p:sp>
    </p:spTree>
    <p:extLst>
      <p:ext uri="{BB962C8B-B14F-4D97-AF65-F5344CB8AC3E}">
        <p14:creationId xmlns:p14="http://schemas.microsoft.com/office/powerpoint/2010/main" xmlns="" val="17238053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210184" y="1052736"/>
            <a:ext cx="7233070" cy="461665"/>
          </a:xfrm>
          <a:prstGeom prst="rect">
            <a:avLst/>
          </a:prstGeom>
        </p:spPr>
        <p:txBody>
          <a:bodyPr wrap="none">
            <a:spAutoFit/>
          </a:bodyPr>
          <a:lstStyle/>
          <a:p>
            <a:r>
              <a:rPr lang="fr-FR" sz="2400" b="1" dirty="0" smtClean="0">
                <a:solidFill>
                  <a:schemeClr val="tx1">
                    <a:lumMod val="75000"/>
                    <a:lumOff val="25000"/>
                  </a:schemeClr>
                </a:solidFill>
              </a:rPr>
              <a:t>Consommation finale secteur industriel wallon en 2012</a:t>
            </a:r>
            <a:endParaRPr lang="fr-FR" sz="2400" b="1" dirty="0">
              <a:solidFill>
                <a:schemeClr val="tx1">
                  <a:lumMod val="75000"/>
                  <a:lumOff val="25000"/>
                </a:schemeClr>
              </a:solidFill>
            </a:endParaRPr>
          </a:p>
        </p:txBody>
      </p:sp>
      <p:pic>
        <p:nvPicPr>
          <p:cNvPr id="8" name="Image 7"/>
          <p:cNvPicPr/>
          <p:nvPr/>
        </p:nvPicPr>
        <p:blipFill>
          <a:blip r:embed="rId4" cstate="print"/>
          <a:srcRect/>
          <a:stretch>
            <a:fillRect/>
          </a:stretch>
        </p:blipFill>
        <p:spPr bwMode="auto">
          <a:xfrm>
            <a:off x="1479954" y="1556792"/>
            <a:ext cx="6184092" cy="4680520"/>
          </a:xfrm>
          <a:prstGeom prst="rect">
            <a:avLst/>
          </a:prstGeom>
          <a:noFill/>
          <a:ln w="9525">
            <a:noFill/>
            <a:miter lim="800000"/>
            <a:headEnd/>
            <a:tailEnd/>
          </a:ln>
        </p:spPr>
      </p:pic>
      <p:sp>
        <p:nvSpPr>
          <p:cNvPr id="9" name="Rectangle 8"/>
          <p:cNvSpPr/>
          <p:nvPr/>
        </p:nvSpPr>
        <p:spPr>
          <a:xfrm>
            <a:off x="1943708" y="6207695"/>
            <a:ext cx="5256584" cy="461665"/>
          </a:xfrm>
          <a:prstGeom prst="rect">
            <a:avLst/>
          </a:prstGeom>
        </p:spPr>
        <p:txBody>
          <a:bodyPr wrap="square">
            <a:spAutoFit/>
          </a:bodyPr>
          <a:lstStyle/>
          <a:p>
            <a:pPr algn="ctr"/>
            <a:r>
              <a:rPr lang="fr-FR" sz="1200" b="1" dirty="0"/>
              <a:t>Evolution de la </a:t>
            </a:r>
            <a:r>
              <a:rPr lang="fr-FR" sz="1200" b="1" dirty="0" smtClean="0"/>
              <a:t>consommation d’énergie </a:t>
            </a:r>
            <a:r>
              <a:rPr lang="fr-FR" sz="1200" b="1" dirty="0"/>
              <a:t>finale totale de </a:t>
            </a:r>
            <a:r>
              <a:rPr lang="fr-FR" sz="1200" b="1" dirty="0" smtClean="0"/>
              <a:t>l’industrie</a:t>
            </a:r>
          </a:p>
          <a:p>
            <a:pPr algn="ctr"/>
            <a:r>
              <a:rPr lang="fr-FR" sz="1200" b="1" dirty="0" smtClean="0"/>
              <a:t>(y </a:t>
            </a:r>
            <a:r>
              <a:rPr lang="fr-FR" sz="1200" b="1" dirty="0"/>
              <a:t>compris les usages non énergétiques)</a:t>
            </a:r>
          </a:p>
        </p:txBody>
      </p:sp>
      <p:sp>
        <p:nvSpPr>
          <p:cNvPr id="3" name="Espace réservé du numéro de diapositive 2"/>
          <p:cNvSpPr>
            <a:spLocks noGrp="1"/>
          </p:cNvSpPr>
          <p:nvPr>
            <p:ph type="sldNum" sz="quarter" idx="12"/>
          </p:nvPr>
        </p:nvSpPr>
        <p:spPr/>
        <p:txBody>
          <a:bodyPr/>
          <a:lstStyle/>
          <a:p>
            <a:fld id="{45E951D1-70C7-4772-8096-6D3F1B790F8E}" type="slidenum">
              <a:rPr lang="fr-FR" smtClean="0"/>
              <a:pPr/>
              <a:t>6</a:t>
            </a:fld>
            <a:endParaRPr lang="fr-FR"/>
          </a:p>
        </p:txBody>
      </p:sp>
    </p:spTree>
    <p:extLst>
      <p:ext uri="{BB962C8B-B14F-4D97-AF65-F5344CB8AC3E}">
        <p14:creationId xmlns:p14="http://schemas.microsoft.com/office/powerpoint/2010/main" xmlns="" val="22359703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 5"/>
          <p:cNvPicPr/>
          <p:nvPr/>
        </p:nvPicPr>
        <p:blipFill>
          <a:blip r:embed="rId4" cstate="print"/>
          <a:srcRect/>
          <a:stretch>
            <a:fillRect/>
          </a:stretch>
        </p:blipFill>
        <p:spPr bwMode="auto">
          <a:xfrm>
            <a:off x="389977" y="1196752"/>
            <a:ext cx="8364046" cy="4896544"/>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45E951D1-70C7-4772-8096-6D3F1B790F8E}" type="slidenum">
              <a:rPr lang="fr-FR" smtClean="0"/>
              <a:pPr/>
              <a:t>7</a:t>
            </a:fld>
            <a:endParaRPr lang="fr-FR"/>
          </a:p>
        </p:txBody>
      </p:sp>
    </p:spTree>
    <p:extLst>
      <p:ext uri="{BB962C8B-B14F-4D97-AF65-F5344CB8AC3E}">
        <p14:creationId xmlns:p14="http://schemas.microsoft.com/office/powerpoint/2010/main" xmlns="" val="18181094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210184" y="1052736"/>
            <a:ext cx="3328155" cy="461665"/>
          </a:xfrm>
          <a:prstGeom prst="rect">
            <a:avLst/>
          </a:prstGeom>
        </p:spPr>
        <p:txBody>
          <a:bodyPr wrap="none">
            <a:spAutoFit/>
          </a:bodyPr>
          <a:lstStyle/>
          <a:p>
            <a:r>
              <a:rPr lang="fr-FR" sz="2400" b="1" dirty="0">
                <a:solidFill>
                  <a:schemeClr val="tx1">
                    <a:lumMod val="75000"/>
                    <a:lumOff val="25000"/>
                  </a:schemeClr>
                </a:solidFill>
              </a:rPr>
              <a:t>Résultats multisectoriels</a:t>
            </a:r>
          </a:p>
        </p:txBody>
      </p:sp>
      <p:sp>
        <p:nvSpPr>
          <p:cNvPr id="3" name="Espace réservé du numéro de diapositive 2"/>
          <p:cNvSpPr>
            <a:spLocks noGrp="1"/>
          </p:cNvSpPr>
          <p:nvPr>
            <p:ph type="sldNum" sz="quarter" idx="12"/>
          </p:nvPr>
        </p:nvSpPr>
        <p:spPr/>
        <p:txBody>
          <a:bodyPr/>
          <a:lstStyle/>
          <a:p>
            <a:fld id="{45E951D1-70C7-4772-8096-6D3F1B790F8E}" type="slidenum">
              <a:rPr lang="fr-FR" smtClean="0"/>
              <a:pPr/>
              <a:t>8</a:t>
            </a:fld>
            <a:endParaRPr lang="fr-FR" dirty="0"/>
          </a:p>
        </p:txBody>
      </p:sp>
      <p:graphicFrame>
        <p:nvGraphicFramePr>
          <p:cNvPr id="11" name="Diagramme 10"/>
          <p:cNvGraphicFramePr/>
          <p:nvPr>
            <p:extLst>
              <p:ext uri="{D42A27DB-BD31-4B8C-83A1-F6EECF244321}">
                <p14:modId xmlns:p14="http://schemas.microsoft.com/office/powerpoint/2010/main" xmlns="" val="607049172"/>
              </p:ext>
            </p:extLst>
          </p:nvPr>
        </p:nvGraphicFramePr>
        <p:xfrm>
          <a:off x="539401" y="1772816"/>
          <a:ext cx="5328592"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6084168" y="1988840"/>
            <a:ext cx="3024336" cy="1631216"/>
          </a:xfrm>
          <a:prstGeom prst="rect">
            <a:avLst/>
          </a:prstGeom>
        </p:spPr>
        <p:txBody>
          <a:bodyPr wrap="square">
            <a:spAutoFit/>
          </a:bodyPr>
          <a:lstStyle/>
          <a:p>
            <a:r>
              <a:rPr lang="fr-FR" sz="2000" b="1" dirty="0" smtClean="0"/>
              <a:t>Ce résultat correspond </a:t>
            </a:r>
            <a:r>
              <a:rPr lang="fr-FR" sz="2000" b="1" dirty="0"/>
              <a:t>à </a:t>
            </a:r>
            <a:r>
              <a:rPr lang="fr-FR" sz="2000" b="1" dirty="0" smtClean="0"/>
              <a:t>:</a:t>
            </a:r>
          </a:p>
          <a:p>
            <a:endParaRPr lang="fr-FR" sz="2000" dirty="0"/>
          </a:p>
          <a:p>
            <a:r>
              <a:rPr lang="fr-BE" sz="2000" dirty="0">
                <a:sym typeface="Wingdings"/>
              </a:rPr>
              <a:t> </a:t>
            </a:r>
            <a:r>
              <a:rPr lang="fr-FR" sz="2000" dirty="0" smtClean="0"/>
              <a:t>28,57 </a:t>
            </a:r>
            <a:r>
              <a:rPr lang="fr-FR" sz="2000" dirty="0" err="1" smtClean="0"/>
              <a:t>GJp</a:t>
            </a:r>
            <a:endParaRPr lang="fr-FR" sz="2000" dirty="0"/>
          </a:p>
          <a:p>
            <a:r>
              <a:rPr lang="fr-BE" sz="2000" dirty="0">
                <a:sym typeface="Wingdings"/>
              </a:rPr>
              <a:t> </a:t>
            </a:r>
            <a:r>
              <a:rPr lang="fr-FR" sz="2000" dirty="0" smtClean="0"/>
              <a:t>7 940 000 </a:t>
            </a:r>
            <a:r>
              <a:rPr lang="fr-FR" sz="2000" dirty="0" err="1" smtClean="0"/>
              <a:t>MWh</a:t>
            </a:r>
            <a:endParaRPr lang="fr-FR" sz="2000" dirty="0"/>
          </a:p>
          <a:p>
            <a:pPr marL="342900" indent="-342900">
              <a:buFont typeface="Wingdings"/>
              <a:buChar char="à"/>
            </a:pPr>
            <a:r>
              <a:rPr lang="fr-FR" sz="2000" dirty="0" smtClean="0"/>
              <a:t>2,29 </a:t>
            </a:r>
            <a:r>
              <a:rPr lang="fr-FR" sz="2000" dirty="0" err="1" smtClean="0"/>
              <a:t>Mio</a:t>
            </a:r>
            <a:r>
              <a:rPr lang="fr-FR" sz="2000" dirty="0" smtClean="0"/>
              <a:t> </a:t>
            </a:r>
            <a:r>
              <a:rPr lang="fr-FR" sz="2000" dirty="0"/>
              <a:t>tonnes de </a:t>
            </a:r>
            <a:r>
              <a:rPr lang="fr-FR" sz="2000" dirty="0" smtClean="0"/>
              <a:t>CO</a:t>
            </a:r>
            <a:r>
              <a:rPr lang="fr-FR" sz="2000" baseline="-25000" dirty="0" smtClean="0"/>
              <a:t>²</a:t>
            </a:r>
          </a:p>
        </p:txBody>
      </p:sp>
      <p:pic>
        <p:nvPicPr>
          <p:cNvPr id="13" name="Imag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9194" y="4797152"/>
            <a:ext cx="440415" cy="360000"/>
          </a:xfrm>
          <a:prstGeom prst="rect">
            <a:avLst/>
          </a:prstGeom>
        </p:spPr>
      </p:pic>
      <p:sp>
        <p:nvSpPr>
          <p:cNvPr id="14" name="Rectangle 13"/>
          <p:cNvSpPr/>
          <p:nvPr/>
        </p:nvSpPr>
        <p:spPr>
          <a:xfrm>
            <a:off x="899592" y="4797152"/>
            <a:ext cx="8208912" cy="1446550"/>
          </a:xfrm>
          <a:prstGeom prst="rect">
            <a:avLst/>
          </a:prstGeom>
        </p:spPr>
        <p:txBody>
          <a:bodyPr wrap="square">
            <a:spAutoFit/>
          </a:bodyPr>
          <a:lstStyle/>
          <a:p>
            <a:r>
              <a:rPr lang="fr-FR" sz="2200" dirty="0"/>
              <a:t>Le 16 janvier 2014, le Gouvernement wallon a validé le rapport </a:t>
            </a:r>
            <a:r>
              <a:rPr lang="fr-FR" sz="2200" dirty="0" smtClean="0"/>
              <a:t>et les </a:t>
            </a:r>
            <a:r>
              <a:rPr lang="fr-FR" sz="2200" dirty="0"/>
              <a:t>résultats Accords de </a:t>
            </a:r>
            <a:r>
              <a:rPr lang="fr-FR" sz="2200" dirty="0" smtClean="0"/>
              <a:t>branche. Le </a:t>
            </a:r>
            <a:r>
              <a:rPr lang="fr-FR" sz="2200" dirty="0"/>
              <a:t>CESW et le CWEDD ont </a:t>
            </a:r>
            <a:r>
              <a:rPr lang="fr-FR" sz="2200" dirty="0" smtClean="0"/>
              <a:t>eux aussi </a:t>
            </a:r>
            <a:r>
              <a:rPr lang="fr-FR" sz="2200" dirty="0"/>
              <a:t>accepté ce rapport et les </a:t>
            </a:r>
            <a:r>
              <a:rPr lang="fr-FR" sz="2200" dirty="0" smtClean="0"/>
              <a:t>résultats </a:t>
            </a:r>
            <a:r>
              <a:rPr lang="fr-BE" sz="2200" b="1" dirty="0" smtClean="0">
                <a:sym typeface="Wingdings"/>
              </a:rPr>
              <a:t></a:t>
            </a:r>
            <a:r>
              <a:rPr lang="fr-BE" sz="2200" dirty="0" smtClean="0">
                <a:sym typeface="Wingdings"/>
              </a:rPr>
              <a:t> </a:t>
            </a:r>
            <a:r>
              <a:rPr lang="fr-FR" sz="2200" dirty="0" smtClean="0"/>
              <a:t>la méthodologie et les résultats</a:t>
            </a:r>
          </a:p>
          <a:p>
            <a:r>
              <a:rPr lang="fr-FR" sz="2200" dirty="0" smtClean="0"/>
              <a:t>sont une réalité</a:t>
            </a:r>
            <a:endParaRPr lang="fr-FR" sz="2200" dirty="0"/>
          </a:p>
        </p:txBody>
      </p:sp>
    </p:spTree>
    <p:extLst>
      <p:ext uri="{BB962C8B-B14F-4D97-AF65-F5344CB8AC3E}">
        <p14:creationId xmlns:p14="http://schemas.microsoft.com/office/powerpoint/2010/main" xmlns="" val="155828490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Rectangle 11"/>
          <p:cNvSpPr/>
          <p:nvPr/>
        </p:nvSpPr>
        <p:spPr>
          <a:xfrm>
            <a:off x="2867046" y="1124744"/>
            <a:ext cx="3409908" cy="769441"/>
          </a:xfrm>
          <a:prstGeom prst="rect">
            <a:avLst/>
          </a:prstGeom>
        </p:spPr>
        <p:txBody>
          <a:bodyPr wrap="none">
            <a:spAutoFit/>
          </a:bodyPr>
          <a:lstStyle/>
          <a:p>
            <a:pPr algn="ctr"/>
            <a:r>
              <a:rPr lang="fr-FR" sz="4400" b="1" dirty="0" smtClean="0">
                <a:solidFill>
                  <a:schemeClr val="tx1">
                    <a:lumMod val="75000"/>
                    <a:lumOff val="25000"/>
                  </a:schemeClr>
                </a:solidFill>
              </a:rPr>
              <a:t>Merci à tous !</a:t>
            </a:r>
            <a:endParaRPr lang="fr-FR" sz="4400" b="1" dirty="0">
              <a:solidFill>
                <a:schemeClr val="tx1">
                  <a:lumMod val="75000"/>
                  <a:lumOff val="25000"/>
                </a:schemeClr>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83668" y="1988840"/>
            <a:ext cx="5976664" cy="4482498"/>
          </a:xfrm>
          <a:prstGeom prst="rect">
            <a:avLst/>
          </a:prstGeom>
        </p:spPr>
      </p:pic>
    </p:spTree>
    <p:extLst>
      <p:ext uri="{BB962C8B-B14F-4D97-AF65-F5344CB8AC3E}">
        <p14:creationId xmlns:p14="http://schemas.microsoft.com/office/powerpoint/2010/main" xmlns="" val="154698901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1322</Words>
  <Application>Microsoft Office PowerPoint</Application>
  <PresentationFormat>Affichage à l'écran (4:3)</PresentationFormat>
  <Paragraphs>219</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Company>Cabinet Nollet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Dufloucq</dc:creator>
  <cp:lastModifiedBy>134818</cp:lastModifiedBy>
  <cp:revision>583</cp:revision>
  <cp:lastPrinted>2013-09-05T14:54:08Z</cp:lastPrinted>
  <dcterms:created xsi:type="dcterms:W3CDTF">2012-06-05T12:05:44Z</dcterms:created>
  <dcterms:modified xsi:type="dcterms:W3CDTF">2014-02-14T15:24:25Z</dcterms:modified>
</cp:coreProperties>
</file>